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9" r:id="rId2"/>
    <p:sldId id="262" r:id="rId3"/>
    <p:sldId id="263" r:id="rId4"/>
    <p:sldId id="354" r:id="rId5"/>
    <p:sldId id="355" r:id="rId6"/>
    <p:sldId id="356" r:id="rId7"/>
    <p:sldId id="357" r:id="rId8"/>
    <p:sldId id="358" r:id="rId9"/>
    <p:sldId id="359" r:id="rId10"/>
    <p:sldId id="276" r:id="rId11"/>
    <p:sldId id="388" r:id="rId12"/>
    <p:sldId id="403" r:id="rId13"/>
    <p:sldId id="340" r:id="rId14"/>
    <p:sldId id="397" r:id="rId15"/>
    <p:sldId id="398" r:id="rId16"/>
    <p:sldId id="395" r:id="rId17"/>
    <p:sldId id="396" r:id="rId18"/>
    <p:sldId id="391" r:id="rId19"/>
    <p:sldId id="392" r:id="rId20"/>
    <p:sldId id="389" r:id="rId21"/>
    <p:sldId id="390" r:id="rId22"/>
    <p:sldId id="393" r:id="rId23"/>
    <p:sldId id="394" r:id="rId24"/>
    <p:sldId id="336" r:id="rId25"/>
    <p:sldId id="379" r:id="rId26"/>
    <p:sldId id="414" r:id="rId27"/>
    <p:sldId id="415" r:id="rId28"/>
    <p:sldId id="416" r:id="rId29"/>
    <p:sldId id="417" r:id="rId30"/>
    <p:sldId id="418" r:id="rId31"/>
    <p:sldId id="407" r:id="rId32"/>
    <p:sldId id="32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13" autoAdjust="0"/>
    <p:restoredTop sz="79559" autoAdjust="0"/>
  </p:normalViewPr>
  <p:slideViewPr>
    <p:cSldViewPr snapToGrid="0">
      <p:cViewPr varScale="1">
        <p:scale>
          <a:sx n="78" d="100"/>
          <a:sy n="78" d="100"/>
        </p:scale>
        <p:origin x="912" y="96"/>
      </p:cViewPr>
      <p:guideLst/>
    </p:cSldViewPr>
  </p:slideViewPr>
  <p:notesTextViewPr>
    <p:cViewPr>
      <p:scale>
        <a:sx n="3" d="2"/>
        <a:sy n="3" d="2"/>
      </p:scale>
      <p:origin x="0" y="0"/>
    </p:cViewPr>
  </p:notesTextViewPr>
  <p:sorterViewPr>
    <p:cViewPr varScale="1">
      <p:scale>
        <a:sx n="100" d="100"/>
        <a:sy n="100" d="100"/>
      </p:scale>
      <p:origin x="0" y="-719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prstClr val="black">
                    <a:lumMod val="65000"/>
                    <a:lumOff val="35000"/>
                  </a:prstClr>
                </a:solidFill>
                <a:latin typeface="+mn-lt"/>
                <a:ea typeface="+mn-ea"/>
                <a:cs typeface="+mn-cs"/>
              </a:defRPr>
            </a:pPr>
            <a:r>
              <a:rPr lang="en-CA" sz="2800" b="1" i="0" u="none" strike="noStrike" kern="1200" spc="0" baseline="0" dirty="0" smtClean="0">
                <a:solidFill>
                  <a:prstClr val="black">
                    <a:lumMod val="65000"/>
                    <a:lumOff val="35000"/>
                  </a:prstClr>
                </a:solidFill>
                <a:latin typeface="+mn-lt"/>
                <a:ea typeface="+mn-ea"/>
                <a:cs typeface="+mn-cs"/>
              </a:rPr>
              <a:t>Present (</a:t>
            </a:r>
            <a:r>
              <a:rPr lang="en-US" sz="2800" b="1" i="0" u="none" strike="noStrike" kern="1200" spc="0" baseline="0" dirty="0" smtClean="0">
                <a:solidFill>
                  <a:prstClr val="black">
                    <a:lumMod val="65000"/>
                    <a:lumOff val="35000"/>
                  </a:prstClr>
                </a:solidFill>
                <a:latin typeface="+mn-lt"/>
                <a:ea typeface="+mn-ea"/>
                <a:cs typeface="+mn-cs"/>
              </a:rPr>
              <a:t>2011 – 2020</a:t>
            </a:r>
            <a:r>
              <a:rPr lang="en-CA" sz="2800" b="1" i="0" u="none" strike="noStrike" kern="1200" spc="0" baseline="0" dirty="0" smtClean="0">
                <a:solidFill>
                  <a:prstClr val="black">
                    <a:lumMod val="65000"/>
                    <a:lumOff val="35000"/>
                  </a:prstClr>
                </a:solidFill>
                <a:latin typeface="+mn-lt"/>
                <a:ea typeface="+mn-ea"/>
                <a:cs typeface="+mn-cs"/>
              </a:rPr>
              <a:t>) likelihood </a:t>
            </a:r>
            <a:r>
              <a:rPr lang="en-CA" sz="2800" b="1" dirty="0" smtClean="0"/>
              <a:t>vs past (1961 – 1970)</a:t>
            </a:r>
            <a:endParaRPr lang="en-CA" sz="2800" b="1" dirty="0"/>
          </a:p>
        </c:rich>
      </c:tx>
      <c:layout>
        <c:manualLayout>
          <c:xMode val="edge"/>
          <c:yMode val="edge"/>
          <c:x val="0.15218171941913822"/>
          <c:y val="0"/>
        </c:manualLayout>
      </c:layout>
      <c:overlay val="0"/>
      <c:spPr>
        <a:noFill/>
        <a:ln>
          <a:noFill/>
        </a:ln>
        <a:effectLst/>
      </c:spPr>
      <c:txPr>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prstClr val="black">
                  <a:lumMod val="65000"/>
                  <a:lumOff val="35000"/>
                </a:prstClr>
              </a:solidFill>
              <a:latin typeface="+mn-lt"/>
              <a:ea typeface="+mn-ea"/>
              <a:cs typeface="+mn-cs"/>
            </a:defRPr>
          </a:pPr>
          <a:endParaRPr lang="en-US"/>
        </a:p>
      </c:txPr>
    </c:title>
    <c:autoTitleDeleted val="0"/>
    <c:plotArea>
      <c:layout/>
      <c:barChart>
        <c:barDir val="col"/>
        <c:grouping val="stacked"/>
        <c:varyColors val="0"/>
        <c:ser>
          <c:idx val="0"/>
          <c:order val="0"/>
          <c:spPr>
            <a:solidFill>
              <a:schemeClr val="accent1"/>
            </a:solidFill>
            <a:ln>
              <a:noFill/>
            </a:ln>
            <a:effectLst/>
          </c:spPr>
          <c:invertIfNegative val="0"/>
          <c:cat>
            <c:strRef>
              <c:f>Sheet1!$A$1:$A$4</c:f>
              <c:strCache>
                <c:ptCount val="4"/>
                <c:pt idx="0">
                  <c:v>Past</c:v>
                </c:pt>
                <c:pt idx="1">
                  <c:v>Fire weather and behaviour indices</c:v>
                </c:pt>
                <c:pt idx="2">
                  <c:v>Area burned</c:v>
                </c:pt>
                <c:pt idx="3">
                  <c:v>Summer temperature</c:v>
                </c:pt>
              </c:strCache>
            </c:strRef>
          </c:cat>
          <c:val>
            <c:numRef>
              <c:f>Sheet1!$B$1:$B$4</c:f>
              <c:numCache>
                <c:formatCode>General</c:formatCode>
                <c:ptCount val="4"/>
                <c:pt idx="0">
                  <c:v>1</c:v>
                </c:pt>
                <c:pt idx="1">
                  <c:v>3</c:v>
                </c:pt>
                <c:pt idx="2">
                  <c:v>9</c:v>
                </c:pt>
                <c:pt idx="3">
                  <c:v>20</c:v>
                </c:pt>
              </c:numCache>
            </c:numRef>
          </c:val>
          <c:extLst>
            <c:ext xmlns:c16="http://schemas.microsoft.com/office/drawing/2014/chart" uri="{C3380CC4-5D6E-409C-BE32-E72D297353CC}">
              <c16:uniqueId val="{00000000-87B8-43BE-ABC9-440F47BEEB35}"/>
            </c:ext>
          </c:extLst>
        </c:ser>
        <c:dLbls>
          <c:showLegendKey val="0"/>
          <c:showVal val="0"/>
          <c:showCatName val="0"/>
          <c:showSerName val="0"/>
          <c:showPercent val="0"/>
          <c:showBubbleSize val="0"/>
        </c:dLbls>
        <c:gapWidth val="150"/>
        <c:overlap val="100"/>
        <c:axId val="536470864"/>
        <c:axId val="536465040"/>
      </c:barChart>
      <c:catAx>
        <c:axId val="5364708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1" i="0" u="none" strike="noStrike" kern="1200" baseline="0">
                <a:solidFill>
                  <a:schemeClr val="tx1">
                    <a:lumMod val="65000"/>
                    <a:lumOff val="35000"/>
                  </a:schemeClr>
                </a:solidFill>
                <a:latin typeface="+mn-lt"/>
                <a:ea typeface="+mn-ea"/>
                <a:cs typeface="+mn-cs"/>
              </a:defRPr>
            </a:pPr>
            <a:endParaRPr lang="en-US"/>
          </a:p>
        </c:txPr>
        <c:crossAx val="536465040"/>
        <c:crosses val="autoZero"/>
        <c:auto val="1"/>
        <c:lblAlgn val="ctr"/>
        <c:lblOffset val="100"/>
        <c:noMultiLvlLbl val="0"/>
      </c:catAx>
      <c:valAx>
        <c:axId val="5364650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crossAx val="53647086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0.77662</cdr:x>
      <cdr:y>0.1318</cdr:y>
    </cdr:from>
    <cdr:to>
      <cdr:x>0.9405</cdr:x>
      <cdr:y>0.38049</cdr:y>
    </cdr:to>
    <cdr:sp macro="" textlink="">
      <cdr:nvSpPr>
        <cdr:cNvPr id="3" name="Title 1"/>
        <cdr:cNvSpPr txBox="1">
          <a:spLocks xmlns:a="http://schemas.openxmlformats.org/drawingml/2006/main"/>
        </cdr:cNvSpPr>
      </cdr:nvSpPr>
      <cdr:spPr>
        <a:xfrm xmlns:a="http://schemas.openxmlformats.org/drawingml/2006/main">
          <a:off x="8951494" y="650178"/>
          <a:ext cx="1888959" cy="1226748"/>
        </a:xfrm>
        <a:prstGeom xmlns:a="http://schemas.openxmlformats.org/drawingml/2006/main" prst="rect">
          <a:avLst/>
        </a:prstGeom>
      </cdr:spPr>
      <cdr:txBody>
        <a:bodyPr xmlns:a="http://schemas.openxmlformats.org/drawingml/2006/main" vert="horz" lIns="91440" tIns="45720" rIns="91440" bIns="45720" rtlCol="0" anchor="ctr">
          <a:no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marL="266700" indent="6350" algn="ctr"/>
          <a:r>
            <a:rPr lang="en-US" sz="2800" b="1" dirty="0" smtClean="0">
              <a:latin typeface="+mn-lt"/>
              <a:ea typeface="+mn-ea"/>
              <a:cs typeface="+mn-cs"/>
            </a:rPr>
            <a:t>20 times</a:t>
          </a:r>
          <a:endParaRPr lang="en-US" sz="2800" b="1" dirty="0">
            <a:latin typeface="+mn-lt"/>
            <a:ea typeface="+mn-ea"/>
            <a:cs typeface="+mn-cs"/>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B81A56-266E-431B-AC54-F9E0D2DD55C4}" type="datetimeFigureOut">
              <a:rPr lang="en-CA" smtClean="0"/>
              <a:t>2019-06-07</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069DF0-7E6F-4652-BC05-A8CCBE11F475}" type="slidenum">
              <a:rPr lang="en-CA" smtClean="0"/>
              <a:t>‹#›</a:t>
            </a:fld>
            <a:endParaRPr lang="en-CA"/>
          </a:p>
        </p:txBody>
      </p:sp>
    </p:spTree>
    <p:extLst>
      <p:ext uri="{BB962C8B-B14F-4D97-AF65-F5344CB8AC3E}">
        <p14:creationId xmlns:p14="http://schemas.microsoft.com/office/powerpoint/2010/main" val="151284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en.wikipedia.org/wiki/2003_European_heat_wave"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en.wikipedia.org/wiki/Crop_(agriculture)"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climatecentral.org/breaking/features/record-breaking_heat"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www.climatecentral.org/breaking/blog/more_heat_less_wheat" TargetMode="External"/><Relationship Id="rId5" Type="http://schemas.openxmlformats.org/officeDocument/2006/relationships/hyperlink" Target="http://www.bloomberg.com/news/2010-08-10/russia-may-lose-15-000-lives-15-billion-of-economic-output-in-heat-wave.html" TargetMode="External"/><Relationship Id="rId4" Type="http://schemas.openxmlformats.org/officeDocument/2006/relationships/hyperlink" Target="http://www.esrl.noaa.gov/psd/csi/moscow2010/"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pPr defTabSz="929974"/>
            <a:fld id="{2FCEB4C8-6961-4894-9D04-0263A2B34566}" type="slidenum">
              <a:rPr lang="en-US" smtClean="0"/>
              <a:pPr defTabSz="929974"/>
              <a:t>1</a:t>
            </a:fld>
            <a:endParaRPr lang="en-US" dirty="0" smtClean="0"/>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r>
              <a:rPr lang="en-CA" dirty="0" smtClean="0"/>
              <a:t>Mostly buildings – 70% office (leased)</a:t>
            </a:r>
          </a:p>
          <a:p>
            <a:r>
              <a:rPr lang="en-CA" dirty="0" smtClean="0"/>
              <a:t>Orchards, lands,</a:t>
            </a:r>
          </a:p>
          <a:p>
            <a:pPr eaLnBrk="1" hangingPunct="1"/>
            <a:endParaRPr lang="en-US" dirty="0" smtClean="0"/>
          </a:p>
        </p:txBody>
      </p:sp>
    </p:spTree>
    <p:extLst>
      <p:ext uri="{BB962C8B-B14F-4D97-AF65-F5344CB8AC3E}">
        <p14:creationId xmlns:p14="http://schemas.microsoft.com/office/powerpoint/2010/main" val="20005460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3186259F-E0A1-4AAE-B9A0-22F0B8304FA4}" type="slidenum">
              <a:rPr lang="en-CA" smtClean="0"/>
              <a:t>2</a:t>
            </a:fld>
            <a:endParaRPr lang="en-CA"/>
          </a:p>
        </p:txBody>
      </p:sp>
    </p:spTree>
    <p:extLst>
      <p:ext uri="{BB962C8B-B14F-4D97-AF65-F5344CB8AC3E}">
        <p14:creationId xmlns:p14="http://schemas.microsoft.com/office/powerpoint/2010/main" val="31844049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a:bodyPr>
          <a:lstStyle/>
          <a:p>
            <a:pPr>
              <a:buFont typeface="Arial" pitchFamily="34" charset="0"/>
              <a:buNone/>
              <a:defRPr/>
            </a:pPr>
            <a:r>
              <a:rPr lang="en-US" altLang="en-US" dirty="0" smtClean="0">
                <a:solidFill>
                  <a:srgbClr val="004361"/>
                </a:solidFill>
                <a:latin typeface="+mn-lt"/>
                <a:ea typeface="+mn-ea"/>
                <a:cs typeface="+mn-cs"/>
              </a:rPr>
              <a:t>Let’s start with a refresher</a:t>
            </a:r>
            <a:r>
              <a:rPr lang="en-US" altLang="en-US" baseline="0" dirty="0" smtClean="0">
                <a:solidFill>
                  <a:srgbClr val="004361"/>
                </a:solidFill>
                <a:latin typeface="+mn-lt"/>
                <a:ea typeface="+mn-ea"/>
                <a:cs typeface="+mn-cs"/>
              </a:rPr>
              <a:t> on </a:t>
            </a:r>
            <a:r>
              <a:rPr lang="en-US" altLang="en-US" dirty="0" smtClean="0">
                <a:solidFill>
                  <a:srgbClr val="004361"/>
                </a:solidFill>
                <a:latin typeface="+mn-lt"/>
                <a:ea typeface="+mn-ea"/>
                <a:cs typeface="+mn-cs"/>
              </a:rPr>
              <a:t>weather and climate</a:t>
            </a:r>
          </a:p>
          <a:p>
            <a:pPr>
              <a:buFont typeface="Arial" pitchFamily="34" charset="0"/>
              <a:buNone/>
              <a:defRPr/>
            </a:pPr>
            <a:endParaRPr lang="en-US" dirty="0" smtClean="0">
              <a:solidFill>
                <a:srgbClr val="004361"/>
              </a:solidFill>
              <a:latin typeface="+mn-lt"/>
              <a:ea typeface="+mn-ea"/>
              <a:cs typeface="+mn-cs"/>
            </a:endParaRPr>
          </a:p>
          <a:p>
            <a:pPr>
              <a:buFont typeface="Arial" pitchFamily="34" charset="0"/>
              <a:buNone/>
              <a:defRPr/>
            </a:pPr>
            <a:r>
              <a:rPr lang="en-US" dirty="0" smtClean="0">
                <a:solidFill>
                  <a:srgbClr val="004361"/>
                </a:solidFill>
                <a:latin typeface="+mn-lt"/>
                <a:ea typeface="+mn-ea"/>
                <a:cs typeface="+mn-cs"/>
              </a:rPr>
              <a:t>On Dec 2, 2005</a:t>
            </a:r>
            <a:r>
              <a:rPr lang="en-US" baseline="0" dirty="0" smtClean="0">
                <a:solidFill>
                  <a:srgbClr val="004361"/>
                </a:solidFill>
                <a:latin typeface="+mn-lt"/>
                <a:ea typeface="+mn-ea"/>
                <a:cs typeface="+mn-cs"/>
              </a:rPr>
              <a:t> I was in Montreal</a:t>
            </a:r>
            <a:endParaRPr lang="en-US" dirty="0" smtClean="0"/>
          </a:p>
        </p:txBody>
      </p:sp>
      <p:sp>
        <p:nvSpPr>
          <p:cNvPr id="4" name="Slide Number Placeholder 3"/>
          <p:cNvSpPr>
            <a:spLocks noGrp="1"/>
          </p:cNvSpPr>
          <p:nvPr>
            <p:ph type="sldNum" sz="quarter" idx="5"/>
          </p:nvPr>
        </p:nvSpPr>
        <p:spPr/>
        <p:txBody>
          <a:bodyPr/>
          <a:lstStyle/>
          <a:p>
            <a:pPr>
              <a:defRPr/>
            </a:pPr>
            <a:fld id="{AB0A6EE3-F7E9-4446-923A-99FDBE04FA6A}" type="slidenum">
              <a:rPr lang="en-US" smtClean="0"/>
              <a:pPr>
                <a:defRPr/>
              </a:pPr>
              <a:t>4</a:t>
            </a:fld>
            <a:endParaRPr lang="en-US" dirty="0"/>
          </a:p>
        </p:txBody>
      </p:sp>
    </p:spTree>
    <p:extLst>
      <p:ext uri="{BB962C8B-B14F-4D97-AF65-F5344CB8AC3E}">
        <p14:creationId xmlns:p14="http://schemas.microsoft.com/office/powerpoint/2010/main" val="1767444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a:bodyPr>
          <a:lstStyle/>
          <a:p>
            <a:pPr>
              <a:buFont typeface="Arial" pitchFamily="34" charset="0"/>
              <a:buChar char="•"/>
              <a:defRPr/>
            </a:pPr>
            <a:endParaRPr lang="en-US" dirty="0" smtClean="0"/>
          </a:p>
        </p:txBody>
      </p:sp>
      <p:sp>
        <p:nvSpPr>
          <p:cNvPr id="4" name="Slide Number Placeholder 3"/>
          <p:cNvSpPr>
            <a:spLocks noGrp="1"/>
          </p:cNvSpPr>
          <p:nvPr>
            <p:ph type="sldNum" sz="quarter" idx="5"/>
          </p:nvPr>
        </p:nvSpPr>
        <p:spPr/>
        <p:txBody>
          <a:bodyPr/>
          <a:lstStyle/>
          <a:p>
            <a:pPr>
              <a:defRPr/>
            </a:pPr>
            <a:fld id="{AB0A6EE3-F7E9-4446-923A-99FDBE04FA6A}" type="slidenum">
              <a:rPr lang="en-US" smtClean="0"/>
              <a:pPr>
                <a:defRPr/>
              </a:pPr>
              <a:t>5</a:t>
            </a:fld>
            <a:endParaRPr lang="en-US" dirty="0"/>
          </a:p>
        </p:txBody>
      </p:sp>
    </p:spTree>
    <p:extLst>
      <p:ext uri="{BB962C8B-B14F-4D97-AF65-F5344CB8AC3E}">
        <p14:creationId xmlns:p14="http://schemas.microsoft.com/office/powerpoint/2010/main" val="634454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dirty="0" smtClean="0">
                <a:solidFill>
                  <a:srgbClr val="0338E1"/>
                </a:solidFill>
              </a:rPr>
              <a:t>-6°C, 48 cm snow</a:t>
            </a:r>
            <a:endParaRPr lang="en-US" sz="1200" dirty="0" smtClean="0">
              <a:solidFill>
                <a:schemeClr val="tx1"/>
              </a:solidFill>
            </a:endParaRP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dirty="0" smtClean="0">
                <a:solidFill>
                  <a:srgbClr val="0338E1"/>
                </a:solidFill>
              </a:rPr>
              <a:t>+4°C, 14 cm snow</a:t>
            </a: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US" sz="1200" dirty="0" smtClean="0">
              <a:solidFill>
                <a:srgbClr val="0338E1"/>
              </a:solidFill>
            </a:endParaRPr>
          </a:p>
        </p:txBody>
      </p:sp>
      <p:sp>
        <p:nvSpPr>
          <p:cNvPr id="4" name="Slide Number Placeholder 3"/>
          <p:cNvSpPr>
            <a:spLocks noGrp="1"/>
          </p:cNvSpPr>
          <p:nvPr>
            <p:ph type="sldNum" sz="quarter" idx="5"/>
          </p:nvPr>
        </p:nvSpPr>
        <p:spPr/>
        <p:txBody>
          <a:bodyPr/>
          <a:lstStyle/>
          <a:p>
            <a:pPr>
              <a:defRPr/>
            </a:pPr>
            <a:fld id="{AB0A6EE3-F7E9-4446-923A-99FDBE04FA6A}" type="slidenum">
              <a:rPr lang="en-US" smtClean="0"/>
              <a:pPr>
                <a:defRPr/>
              </a:pPr>
              <a:t>6</a:t>
            </a:fld>
            <a:endParaRPr lang="en-US" dirty="0"/>
          </a:p>
        </p:txBody>
      </p:sp>
    </p:spTree>
    <p:extLst>
      <p:ext uri="{BB962C8B-B14F-4D97-AF65-F5344CB8AC3E}">
        <p14:creationId xmlns:p14="http://schemas.microsoft.com/office/powerpoint/2010/main" val="9138280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p:spPr>
      </p:sp>
      <p:sp>
        <p:nvSpPr>
          <p:cNvPr id="63491" name="Notes Placeholder 2"/>
          <p:cNvSpPr>
            <a:spLocks noGrp="1"/>
          </p:cNvSpPr>
          <p:nvPr>
            <p:ph type="body" idx="1"/>
          </p:nvPr>
        </p:nvSpPr>
        <p:spPr bwMode="auto">
          <a:noFill/>
        </p:spPr>
        <p:txBody>
          <a:bodyPr wrap="square" numCol="1" anchor="t" anchorCtr="0" compatLnSpc="1">
            <a:prstTxWarp prst="textNoShape">
              <a:avLst/>
            </a:prstTxWarp>
          </a:bodyPr>
          <a:lstStyle/>
          <a:p>
            <a:r>
              <a:rPr lang="en-CA" altLang="en-US" smtClean="0"/>
              <a:t>Warming has spatial variability – examples of extreme events.  2003 European heat wave. The </a:t>
            </a:r>
            <a:r>
              <a:rPr lang="en-CA" altLang="en-US" b="1" smtClean="0"/>
              <a:t>2003 European heat wave</a:t>
            </a:r>
            <a:r>
              <a:rPr lang="en-CA" altLang="en-US" smtClean="0"/>
              <a:t> was the hottest summer on record in Europe since at least 1540.</a:t>
            </a:r>
            <a:r>
              <a:rPr lang="en-CA" altLang="en-US" baseline="30000" smtClean="0">
                <a:hlinkClick r:id="rId3"/>
              </a:rPr>
              <a:t>[1]</a:t>
            </a:r>
            <a:r>
              <a:rPr lang="en-CA" altLang="en-US" smtClean="0"/>
              <a:t> France was hit especially hard. The heat wave led to health crises in several countries and combined with drought to create a </a:t>
            </a:r>
            <a:r>
              <a:rPr lang="en-CA" altLang="en-US" smtClean="0">
                <a:hlinkClick r:id="rId4" tooltip="Crop (agriculture)"/>
              </a:rPr>
              <a:t>crop</a:t>
            </a:r>
            <a:r>
              <a:rPr lang="en-CA" altLang="en-US" smtClean="0"/>
              <a:t> shortfall in parts of Southern Europe. Peer reviewed analysis places the European death toll at 76,000.</a:t>
            </a:r>
            <a:r>
              <a:rPr lang="en-CA" altLang="en-US" baseline="30000" smtClean="0">
                <a:hlinkClick r:id="rId3"/>
              </a:rPr>
              <a:t>[2]</a:t>
            </a:r>
            <a:endParaRPr lang="en-CA" altLang="en-US" smtClean="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BA28CE1-11A2-44D3-AC7F-30F2F409794B}" type="slidenum">
              <a:rPr kumimoji="0" lang="en-CA"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CA"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59425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altLang="en-US" smtClean="0"/>
              <a:t>The summer of 2010 brought intensely </a:t>
            </a:r>
            <a:r>
              <a:rPr lang="en-US" altLang="en-US" smtClean="0">
                <a:hlinkClick r:id="rId3"/>
              </a:rPr>
              <a:t>hot weather</a:t>
            </a:r>
            <a:r>
              <a:rPr lang="en-US" altLang="en-US" smtClean="0"/>
              <a:t> to large portions of the northeastern U.S., central Europe, and Russia. </a:t>
            </a:r>
            <a:r>
              <a:rPr lang="en-US" altLang="en-US" smtClean="0">
                <a:hlinkClick r:id="rId4"/>
              </a:rPr>
              <a:t>Russia</a:t>
            </a:r>
            <a:r>
              <a:rPr lang="en-US" altLang="en-US" smtClean="0"/>
              <a:t> was especially hard hit as a heat wave — with daily high temperatures hitting 100°F — contributing to the deaths of as many as </a:t>
            </a:r>
            <a:r>
              <a:rPr lang="en-US" altLang="en-US" smtClean="0">
                <a:hlinkClick r:id="rId5"/>
              </a:rPr>
              <a:t>15,000 people in Moscow</a:t>
            </a:r>
            <a:r>
              <a:rPr lang="en-US" altLang="en-US" smtClean="0"/>
              <a:t> while wildfires tore across more than 2,900 square miles in the central and western part of the country. Drought accompanied the record high temperatures decimating </a:t>
            </a:r>
            <a:r>
              <a:rPr lang="en-US" altLang="en-US" smtClean="0">
                <a:hlinkClick r:id="rId6"/>
              </a:rPr>
              <a:t>more than a quarter of Russia’s grain harvest</a:t>
            </a:r>
            <a:r>
              <a:rPr lang="en-US" altLang="en-US" smtClean="0"/>
              <a:t>. Economists estimated the grain losses cost the Russian economy upwards of $15 billion dollars.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8EA480-F47F-4A2C-B0CE-FC1AFD93DB5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3088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p:spPr>
      </p:sp>
      <p:sp>
        <p:nvSpPr>
          <p:cNvPr id="6656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altLang="en-US" smtClean="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5460365-7867-47AE-9485-F033ECF953A2}" type="slidenum">
              <a:rPr kumimoji="0" lang="en-CA"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CA"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94247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The increase of global mean surface temperature by the end of the 21st century (2081-2100) relative to 1986-2005 is </a:t>
            </a:r>
            <a:r>
              <a:rPr lang="en-US" sz="1200" b="0" i="1" kern="1200" dirty="0" smtClean="0">
                <a:solidFill>
                  <a:schemeClr val="tx1"/>
                </a:solidFill>
                <a:effectLst/>
                <a:latin typeface="+mn-lt"/>
                <a:ea typeface="+mn-ea"/>
                <a:cs typeface="+mn-cs"/>
              </a:rPr>
              <a:t>likely</a:t>
            </a:r>
            <a:r>
              <a:rPr lang="en-US" sz="1200" b="0" i="0" kern="1200" dirty="0" smtClean="0">
                <a:solidFill>
                  <a:schemeClr val="tx1"/>
                </a:solidFill>
                <a:effectLst/>
                <a:latin typeface="+mn-lt"/>
                <a:ea typeface="+mn-ea"/>
                <a:cs typeface="+mn-cs"/>
              </a:rPr>
              <a:t> to be 0.3°C to 1.7°C under RCP2.6, 1.1°C to 2.6°C under RCP4.5, 1.4°C to 3.1°C under RCP6.0, and 2.6°C to 4.8°C under RCP8.5</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about 0.5°C</a:t>
            </a:r>
            <a:r>
              <a:rPr lang="en-US" sz="1200" b="0" i="0" kern="1200" baseline="0" dirty="0" smtClean="0">
                <a:solidFill>
                  <a:schemeClr val="tx1"/>
                </a:solidFill>
                <a:effectLst/>
                <a:latin typeface="+mn-lt"/>
                <a:ea typeface="+mn-ea"/>
                <a:cs typeface="+mn-cs"/>
              </a:rPr>
              <a:t> between pre-industrial and present</a:t>
            </a:r>
            <a:endParaRPr lang="en-CA" dirty="0"/>
          </a:p>
        </p:txBody>
      </p:sp>
      <p:sp>
        <p:nvSpPr>
          <p:cNvPr id="4" name="Slide Number Placeholder 3"/>
          <p:cNvSpPr>
            <a:spLocks noGrp="1"/>
          </p:cNvSpPr>
          <p:nvPr>
            <p:ph type="sldNum" sz="quarter" idx="10"/>
          </p:nvPr>
        </p:nvSpPr>
        <p:spPr/>
        <p:txBody>
          <a:bodyPr/>
          <a:lstStyle/>
          <a:p>
            <a:pPr>
              <a:defRPr/>
            </a:pPr>
            <a:fld id="{08D41818-0E31-4235-95F0-984BE5A52749}" type="slidenum">
              <a:rPr lang="en-US" smtClean="0"/>
              <a:pPr>
                <a:defRPr/>
              </a:pPr>
              <a:t>11</a:t>
            </a:fld>
            <a:endParaRPr lang="en-US"/>
          </a:p>
        </p:txBody>
      </p:sp>
    </p:spTree>
    <p:extLst>
      <p:ext uri="{BB962C8B-B14F-4D97-AF65-F5344CB8AC3E}">
        <p14:creationId xmlns:p14="http://schemas.microsoft.com/office/powerpoint/2010/main" val="41252080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5"/>
          </p:nvPr>
        </p:nvSpPr>
        <p:spPr/>
        <p:txBody>
          <a:bodyPr/>
          <a:lstStyle/>
          <a:p>
            <a:pPr>
              <a:defRPr/>
            </a:pPr>
            <a:fld id="{6B303F2E-8B8A-466A-A004-788178B68967}" type="slidenum">
              <a:rPr lang="en-US" smtClean="0"/>
              <a:pPr>
                <a:defRPr/>
              </a:pPr>
              <a:t>12</a:t>
            </a:fld>
            <a:endParaRPr lang="en-US"/>
          </a:p>
        </p:txBody>
      </p:sp>
    </p:spTree>
    <p:extLst>
      <p:ext uri="{BB962C8B-B14F-4D97-AF65-F5344CB8AC3E}">
        <p14:creationId xmlns:p14="http://schemas.microsoft.com/office/powerpoint/2010/main" val="42693401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r>
              <a:rPr lang="en-US" dirty="0"/>
              <a:t>Point out the framing choice</a:t>
            </a:r>
            <a:r>
              <a:rPr lang="en-US" baseline="0" dirty="0"/>
              <a:t> </a:t>
            </a:r>
            <a:r>
              <a:rPr lang="mr-IN" baseline="0" dirty="0"/>
              <a:t>–</a:t>
            </a:r>
            <a:r>
              <a:rPr lang="en-US" baseline="0" dirty="0"/>
              <a:t> </a:t>
            </a:r>
            <a:r>
              <a:rPr lang="en-US" dirty="0"/>
              <a:t>Index</a:t>
            </a:r>
            <a:r>
              <a:rPr lang="en-US" baseline="0" dirty="0"/>
              <a:t> (FWI)</a:t>
            </a:r>
            <a:r>
              <a:rPr lang="en-US" dirty="0"/>
              <a:t>, Region (HFR</a:t>
            </a:r>
            <a:r>
              <a:rPr lang="en-US" baseline="0" dirty="0"/>
              <a:t> 9)</a:t>
            </a:r>
            <a:r>
              <a:rPr lang="en-US" dirty="0"/>
              <a:t>, Period (2011-2020), Conditioning (none)</a:t>
            </a:r>
          </a:p>
          <a:p>
            <a:r>
              <a:rPr lang="en-US" dirty="0" smtClean="0"/>
              <a:t>Fire Weather Index for Southern Prairies HFR for the current decade (2011-2020)</a:t>
            </a:r>
            <a:br>
              <a:rPr lang="en-US" dirty="0" smtClean="0"/>
            </a:br>
            <a:r>
              <a:rPr lang="en-US" dirty="0" smtClean="0"/>
              <a:t/>
            </a:r>
            <a:br>
              <a:rPr lang="en-US" dirty="0" smtClean="0"/>
            </a:br>
            <a:r>
              <a:rPr lang="en-US" dirty="0" smtClean="0"/>
              <a:t>Extreme fire events are 1.5-6 times more likely than they would have been in the absence of human emissions</a:t>
            </a:r>
            <a:endParaRPr lang="en-US" dirty="0"/>
          </a:p>
        </p:txBody>
      </p:sp>
      <p:sp>
        <p:nvSpPr>
          <p:cNvPr id="4" name="Slide Number Placeholder 3"/>
          <p:cNvSpPr>
            <a:spLocks noGrp="1"/>
          </p:cNvSpPr>
          <p:nvPr>
            <p:ph type="sldNum" sz="quarter" idx="10"/>
          </p:nvPr>
        </p:nvSpPr>
        <p:spPr/>
        <p:txBody>
          <a:bodyPr/>
          <a:lstStyle/>
          <a:p>
            <a:pPr>
              <a:defRPr/>
            </a:pPr>
            <a:fld id="{0C839F93-4F72-4137-A175-AB06B593E7F2}" type="slidenum">
              <a:rPr lang="en-CA" smtClean="0"/>
              <a:pPr>
                <a:defRPr/>
              </a:pPr>
              <a:t>13</a:t>
            </a:fld>
            <a:endParaRPr lang="en-CA"/>
          </a:p>
        </p:txBody>
      </p:sp>
    </p:spTree>
    <p:extLst>
      <p:ext uri="{BB962C8B-B14F-4D97-AF65-F5344CB8AC3E}">
        <p14:creationId xmlns:p14="http://schemas.microsoft.com/office/powerpoint/2010/main" val="30562447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https://www.cbc.ca/news/canada/british-columbia/heat-smoke-advisory-south-coast-1.4230867</a:t>
            </a:r>
            <a:br>
              <a:rPr lang="en-US" dirty="0" smtClean="0"/>
            </a:br>
            <a:r>
              <a:rPr lang="en-US" dirty="0" smtClean="0"/>
              <a:t>https://www.cbc.ca/news/canada/british-columbia/b-c-heat-wave-day-8-it-will-get-better-1.4767290</a:t>
            </a:r>
            <a:endParaRPr lang="en-US" dirty="0"/>
          </a:p>
        </p:txBody>
      </p:sp>
      <p:sp>
        <p:nvSpPr>
          <p:cNvPr id="4" name="Slide Number Placeholder 3"/>
          <p:cNvSpPr>
            <a:spLocks noGrp="1"/>
          </p:cNvSpPr>
          <p:nvPr>
            <p:ph type="sldNum" sz="quarter" idx="10"/>
          </p:nvPr>
        </p:nvSpPr>
        <p:spPr/>
        <p:txBody>
          <a:bodyPr/>
          <a:lstStyle/>
          <a:p>
            <a:fld id="{21702894-1D94-4FEE-ADC0-D4A66F683655}" type="slidenum">
              <a:rPr lang="en-US" smtClean="0"/>
              <a:pPr/>
              <a:t>14</a:t>
            </a:fld>
            <a:endParaRPr lang="en-US"/>
          </a:p>
        </p:txBody>
      </p:sp>
    </p:spTree>
    <p:extLst>
      <p:ext uri="{BB962C8B-B14F-4D97-AF65-F5344CB8AC3E}">
        <p14:creationId xmlns:p14="http://schemas.microsoft.com/office/powerpoint/2010/main" val="7050728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Both direct health impacts of hotter summer days &amp; buildings impact of increased cooling</a:t>
            </a:r>
            <a:r>
              <a:rPr lang="en-US" baseline="0" dirty="0" smtClean="0"/>
              <a:t> loads</a:t>
            </a:r>
            <a:endParaRPr lang="en-US" dirty="0"/>
          </a:p>
        </p:txBody>
      </p:sp>
      <p:sp>
        <p:nvSpPr>
          <p:cNvPr id="4" name="Slide Number Placeholder 3"/>
          <p:cNvSpPr>
            <a:spLocks noGrp="1"/>
          </p:cNvSpPr>
          <p:nvPr>
            <p:ph type="sldNum" sz="quarter" idx="10"/>
          </p:nvPr>
        </p:nvSpPr>
        <p:spPr/>
        <p:txBody>
          <a:bodyPr/>
          <a:lstStyle/>
          <a:p>
            <a:fld id="{21702894-1D94-4FEE-ADC0-D4A66F683655}" type="slidenum">
              <a:rPr lang="en-US" smtClean="0"/>
              <a:pPr/>
              <a:t>15</a:t>
            </a:fld>
            <a:endParaRPr lang="en-US"/>
          </a:p>
        </p:txBody>
      </p:sp>
    </p:spTree>
    <p:extLst>
      <p:ext uri="{BB962C8B-B14F-4D97-AF65-F5344CB8AC3E}">
        <p14:creationId xmlns:p14="http://schemas.microsoft.com/office/powerpoint/2010/main" val="8297147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dirty="0" smtClean="0"/>
              <a:t>https://news.ubc.ca/2013/03/26/mountain-pine-beetle-genome-decoded/ </a:t>
            </a:r>
            <a:endParaRPr lang="en-CA" dirty="0"/>
          </a:p>
        </p:txBody>
      </p:sp>
      <p:sp>
        <p:nvSpPr>
          <p:cNvPr id="4" name="Slide Number Placeholder 3"/>
          <p:cNvSpPr>
            <a:spLocks noGrp="1"/>
          </p:cNvSpPr>
          <p:nvPr>
            <p:ph type="sldNum" sz="quarter" idx="10"/>
          </p:nvPr>
        </p:nvSpPr>
        <p:spPr/>
        <p:txBody>
          <a:bodyPr/>
          <a:lstStyle/>
          <a:p>
            <a:fld id="{3186259F-E0A1-4AAE-B9A0-22F0B8304FA4}" type="slidenum">
              <a:rPr lang="en-CA" smtClean="0"/>
              <a:t>16</a:t>
            </a:fld>
            <a:endParaRPr lang="en-CA"/>
          </a:p>
        </p:txBody>
      </p:sp>
    </p:spTree>
    <p:extLst>
      <p:ext uri="{BB962C8B-B14F-4D97-AF65-F5344CB8AC3E}">
        <p14:creationId xmlns:p14="http://schemas.microsoft.com/office/powerpoint/2010/main" val="37289126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dirty="0" smtClean="0"/>
              <a:t>Ecosystem &amp; agriculture impacts</a:t>
            </a:r>
          </a:p>
          <a:p>
            <a:endParaRPr lang="en-CA" dirty="0"/>
          </a:p>
        </p:txBody>
      </p:sp>
      <p:sp>
        <p:nvSpPr>
          <p:cNvPr id="4" name="Slide Number Placeholder 3"/>
          <p:cNvSpPr>
            <a:spLocks noGrp="1"/>
          </p:cNvSpPr>
          <p:nvPr>
            <p:ph type="sldNum" sz="quarter" idx="10"/>
          </p:nvPr>
        </p:nvSpPr>
        <p:spPr/>
        <p:txBody>
          <a:bodyPr/>
          <a:lstStyle/>
          <a:p>
            <a:fld id="{3186259F-E0A1-4AAE-B9A0-22F0B8304FA4}" type="slidenum">
              <a:rPr lang="en-CA" smtClean="0"/>
              <a:t>17</a:t>
            </a:fld>
            <a:endParaRPr lang="en-CA"/>
          </a:p>
        </p:txBody>
      </p:sp>
    </p:spTree>
    <p:extLst>
      <p:ext uri="{BB962C8B-B14F-4D97-AF65-F5344CB8AC3E}">
        <p14:creationId xmlns:p14="http://schemas.microsoft.com/office/powerpoint/2010/main" val="656046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dirty="0" smtClean="0"/>
              <a:t>https://www.nsnews.com/news/dry-summer-puts-focus-on-water-use-1.2012407</a:t>
            </a:r>
          </a:p>
          <a:p>
            <a:pPr marL="171450" indent="-171450">
              <a:buFont typeface="Arial" panose="020B0604020202020204" pitchFamily="34" charset="0"/>
              <a:buChar char="•"/>
            </a:pPr>
            <a:r>
              <a:rPr lang="en-CA" dirty="0" smtClean="0"/>
              <a:t>Summer 2015 Metro Vancouver</a:t>
            </a:r>
          </a:p>
          <a:p>
            <a:pPr marL="171450" indent="-171450">
              <a:buFont typeface="Arial" panose="020B0604020202020204" pitchFamily="34" charset="0"/>
              <a:buChar char="•"/>
            </a:pPr>
            <a:endParaRPr lang="en-CA" dirty="0"/>
          </a:p>
        </p:txBody>
      </p:sp>
      <p:sp>
        <p:nvSpPr>
          <p:cNvPr id="4" name="Slide Number Placeholder 3"/>
          <p:cNvSpPr>
            <a:spLocks noGrp="1"/>
          </p:cNvSpPr>
          <p:nvPr>
            <p:ph type="sldNum" sz="quarter" idx="10"/>
          </p:nvPr>
        </p:nvSpPr>
        <p:spPr/>
        <p:txBody>
          <a:bodyPr/>
          <a:lstStyle/>
          <a:p>
            <a:fld id="{3186259F-E0A1-4AAE-B9A0-22F0B8304FA4}" type="slidenum">
              <a:rPr lang="en-CA" smtClean="0"/>
              <a:t>18</a:t>
            </a:fld>
            <a:endParaRPr lang="en-CA"/>
          </a:p>
        </p:txBody>
      </p:sp>
    </p:spTree>
    <p:extLst>
      <p:ext uri="{BB962C8B-B14F-4D97-AF65-F5344CB8AC3E}">
        <p14:creationId xmlns:p14="http://schemas.microsoft.com/office/powerpoint/2010/main" val="29603158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A" dirty="0" smtClean="0"/>
              <a:t>Water supply in snow dominated watersheds</a:t>
            </a:r>
          </a:p>
          <a:p>
            <a:r>
              <a:rPr lang="en-CA" dirty="0" smtClean="0"/>
              <a:t>58% decrease in Apr 1</a:t>
            </a:r>
            <a:r>
              <a:rPr lang="en-CA" baseline="0" dirty="0" smtClean="0"/>
              <a:t> snowpack in drinking water watersheds</a:t>
            </a:r>
            <a:endParaRPr lang="en-CA" dirty="0"/>
          </a:p>
        </p:txBody>
      </p:sp>
      <p:sp>
        <p:nvSpPr>
          <p:cNvPr id="4" name="Slide Number Placeholder 3"/>
          <p:cNvSpPr>
            <a:spLocks noGrp="1"/>
          </p:cNvSpPr>
          <p:nvPr>
            <p:ph type="sldNum" sz="quarter" idx="10"/>
          </p:nvPr>
        </p:nvSpPr>
        <p:spPr/>
        <p:txBody>
          <a:bodyPr/>
          <a:lstStyle/>
          <a:p>
            <a:fld id="{3186259F-E0A1-4AAE-B9A0-22F0B8304FA4}" type="slidenum">
              <a:rPr lang="en-CA" smtClean="0"/>
              <a:t>19</a:t>
            </a:fld>
            <a:endParaRPr lang="en-CA"/>
          </a:p>
        </p:txBody>
      </p:sp>
    </p:spTree>
    <p:extLst>
      <p:ext uri="{BB962C8B-B14F-4D97-AF65-F5344CB8AC3E}">
        <p14:creationId xmlns:p14="http://schemas.microsoft.com/office/powerpoint/2010/main" val="35540359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A" dirty="0" smtClean="0"/>
              <a:t>~ 30% </a:t>
            </a:r>
          </a:p>
          <a:p>
            <a:pPr marL="0" marR="0" lvl="0" indent="0" algn="l" defTabSz="914400" rtl="0" eaLnBrk="1" fontAlgn="auto" latinLnBrk="0" hangingPunct="1">
              <a:lnSpc>
                <a:spcPct val="100000"/>
              </a:lnSpc>
              <a:spcBef>
                <a:spcPts val="0"/>
              </a:spcBef>
              <a:spcAft>
                <a:spcPts val="0"/>
              </a:spcAft>
              <a:buClrTx/>
              <a:buSzTx/>
              <a:buFontTx/>
              <a:buNone/>
              <a:tabLst/>
              <a:defRPr/>
            </a:pPr>
            <a:r>
              <a:rPr lang="en-CA" dirty="0" err="1" smtClean="0"/>
              <a:t>Stormwater</a:t>
            </a:r>
            <a:r>
              <a:rPr lang="en-CA" dirty="0" smtClean="0"/>
              <a:t> / drainage</a:t>
            </a:r>
          </a:p>
          <a:p>
            <a:endParaRPr lang="en-CA" dirty="0"/>
          </a:p>
        </p:txBody>
      </p:sp>
      <p:sp>
        <p:nvSpPr>
          <p:cNvPr id="4" name="Slide Number Placeholder 3"/>
          <p:cNvSpPr>
            <a:spLocks noGrp="1"/>
          </p:cNvSpPr>
          <p:nvPr>
            <p:ph type="sldNum" sz="quarter" idx="10"/>
          </p:nvPr>
        </p:nvSpPr>
        <p:spPr/>
        <p:txBody>
          <a:bodyPr/>
          <a:lstStyle/>
          <a:p>
            <a:fld id="{3186259F-E0A1-4AAE-B9A0-22F0B8304FA4}" type="slidenum">
              <a:rPr lang="en-CA" smtClean="0"/>
              <a:t>20</a:t>
            </a:fld>
            <a:endParaRPr lang="en-CA"/>
          </a:p>
        </p:txBody>
      </p:sp>
    </p:spTree>
    <p:extLst>
      <p:ext uri="{BB962C8B-B14F-4D97-AF65-F5344CB8AC3E}">
        <p14:creationId xmlns:p14="http://schemas.microsoft.com/office/powerpoint/2010/main" val="4771832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A" dirty="0" smtClean="0"/>
              <a:t>~ 30% </a:t>
            </a:r>
          </a:p>
          <a:p>
            <a:pPr marL="0" marR="0" lvl="0" indent="0" algn="l" defTabSz="914400" rtl="0" eaLnBrk="1" fontAlgn="auto" latinLnBrk="0" hangingPunct="1">
              <a:lnSpc>
                <a:spcPct val="100000"/>
              </a:lnSpc>
              <a:spcBef>
                <a:spcPts val="0"/>
              </a:spcBef>
              <a:spcAft>
                <a:spcPts val="0"/>
              </a:spcAft>
              <a:buClrTx/>
              <a:buSzTx/>
              <a:buFontTx/>
              <a:buNone/>
              <a:tabLst/>
              <a:defRPr/>
            </a:pPr>
            <a:r>
              <a:rPr lang="en-CA" dirty="0" err="1" smtClean="0"/>
              <a:t>Stormwater</a:t>
            </a:r>
            <a:r>
              <a:rPr lang="en-CA" dirty="0" smtClean="0"/>
              <a:t> / drainage</a:t>
            </a:r>
          </a:p>
          <a:p>
            <a:endParaRPr lang="en-CA" dirty="0"/>
          </a:p>
        </p:txBody>
      </p:sp>
      <p:sp>
        <p:nvSpPr>
          <p:cNvPr id="4" name="Slide Number Placeholder 3"/>
          <p:cNvSpPr>
            <a:spLocks noGrp="1"/>
          </p:cNvSpPr>
          <p:nvPr>
            <p:ph type="sldNum" sz="quarter" idx="10"/>
          </p:nvPr>
        </p:nvSpPr>
        <p:spPr/>
        <p:txBody>
          <a:bodyPr/>
          <a:lstStyle/>
          <a:p>
            <a:fld id="{3186259F-E0A1-4AAE-B9A0-22F0B8304FA4}" type="slidenum">
              <a:rPr lang="en-CA" smtClean="0"/>
              <a:t>21</a:t>
            </a:fld>
            <a:endParaRPr lang="en-CA"/>
          </a:p>
        </p:txBody>
      </p:sp>
    </p:spTree>
    <p:extLst>
      <p:ext uri="{BB962C8B-B14F-4D97-AF65-F5344CB8AC3E}">
        <p14:creationId xmlns:p14="http://schemas.microsoft.com/office/powerpoint/2010/main" val="33998034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Rectangle 6"/>
          <p:cNvSpPr>
            <a:spLocks noGrp="1" noChangeArrowheads="1"/>
          </p:cNvSpPr>
          <p:nvPr>
            <p:ph type="sldNum" sz="quarter"/>
          </p:nvPr>
        </p:nvSpPr>
        <p:spPr>
          <a:noFill/>
        </p:spPr>
        <p:txBody>
          <a:bodyPr/>
          <a:lstStyle/>
          <a:p>
            <a:fld id="{0E78A471-D789-41F3-8A64-F8CE717DD838}" type="slidenum">
              <a:rPr lang="en-GB"/>
              <a:t>22</a:t>
            </a:fld>
            <a:endParaRPr lang="en-GB"/>
          </a:p>
        </p:txBody>
      </p:sp>
      <p:sp>
        <p:nvSpPr>
          <p:cNvPr id="4099" name="Rectangle 1"/>
          <p:cNvSpPr txBox="1">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ln>
        </p:spPr>
      </p:sp>
      <p:sp>
        <p:nvSpPr>
          <p:cNvPr id="4100" name="Text Box 2"/>
          <p:cNvSpPr txBox="1">
            <a:spLocks noGrp="1" noChangeArrowheads="1"/>
          </p:cNvSpPr>
          <p:nvPr>
            <p:ph type="body" idx="1"/>
          </p:nvPr>
        </p:nvSpPr>
        <p:spPr>
          <a:xfrm>
            <a:off x="755650" y="5078413"/>
            <a:ext cx="6048375" cy="4811712"/>
          </a:xfrm>
          <a:noFill/>
          <a:ln/>
        </p:spPr>
        <p:txBody>
          <a:bodyPr tIns="10584"/>
          <a:lstStyle/>
          <a:p>
            <a:pPr algn="just" eaLnBrk="1">
              <a:lnSpc>
                <a:spcPct val="93000"/>
              </a:lnSpc>
              <a:spcBef>
                <a:spcPct val="0"/>
              </a:spcBef>
              <a:tabLst>
                <a:tab pos="723900" algn="l"/>
                <a:tab pos="1447800" algn="l"/>
                <a:tab pos="2171700" algn="l"/>
                <a:tab pos="2895600" algn="l"/>
                <a:tab pos="3619500" algn="l"/>
                <a:tab pos="4343400" algn="l"/>
                <a:tab pos="5067300" algn="l"/>
                <a:tab pos="5791200" algn="l"/>
              </a:tabLst>
            </a:pPr>
            <a:r>
              <a:rPr lang="en-CA" dirty="0" smtClean="0"/>
              <a:t>https://www.langleytimes.com/news/high-streamflow-advisory-issued-for-fraser-river/ </a:t>
            </a:r>
            <a:br>
              <a:rPr lang="en-CA" dirty="0" smtClean="0"/>
            </a:br>
            <a:r>
              <a:rPr lang="en-CA" dirty="0" smtClean="0"/>
              <a:t>https://www.cbc.ca/news/canada/british-columbia/bc-snowpack-may-1.3578112</a:t>
            </a:r>
            <a:br>
              <a:rPr lang="en-CA" dirty="0" smtClean="0"/>
            </a:br>
            <a:r>
              <a:rPr lang="en-CA" dirty="0" smtClean="0"/>
              <a:t>https://globalnews.ca/news/4409870/bc-drought-ratings/</a:t>
            </a:r>
            <a:br>
              <a:rPr lang="en-CA" dirty="0" smtClean="0"/>
            </a:br>
            <a:endParaRPr dirty="0"/>
          </a:p>
        </p:txBody>
      </p:sp>
    </p:spTree>
    <p:extLst>
      <p:ext uri="{BB962C8B-B14F-4D97-AF65-F5344CB8AC3E}">
        <p14:creationId xmlns:p14="http://schemas.microsoft.com/office/powerpoint/2010/main" val="2156122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Rectangle 6"/>
          <p:cNvSpPr>
            <a:spLocks noGrp="1" noChangeArrowheads="1"/>
          </p:cNvSpPr>
          <p:nvPr>
            <p:ph type="sldNum" sz="quarter"/>
          </p:nvPr>
        </p:nvSpPr>
        <p:spPr>
          <a:noFill/>
        </p:spPr>
        <p:txBody>
          <a:bodyPr/>
          <a:lstStyle/>
          <a:p>
            <a:fld id="{0E78A471-D789-41F3-8A64-F8CE717DD838}" type="slidenum">
              <a:rPr lang="en-GB"/>
              <a:t>23</a:t>
            </a:fld>
            <a:endParaRPr lang="en-GB"/>
          </a:p>
        </p:txBody>
      </p:sp>
      <p:sp>
        <p:nvSpPr>
          <p:cNvPr id="4099" name="Rectangle 1"/>
          <p:cNvSpPr txBox="1">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ln>
        </p:spPr>
      </p:sp>
      <p:sp>
        <p:nvSpPr>
          <p:cNvPr id="4100" name="Text Box 2"/>
          <p:cNvSpPr txBox="1">
            <a:spLocks noGrp="1" noChangeArrowheads="1"/>
          </p:cNvSpPr>
          <p:nvPr>
            <p:ph type="body" idx="1"/>
          </p:nvPr>
        </p:nvSpPr>
        <p:spPr>
          <a:xfrm>
            <a:off x="755650" y="5078413"/>
            <a:ext cx="6048375" cy="4811712"/>
          </a:xfrm>
          <a:noFill/>
          <a:ln/>
        </p:spPr>
        <p:txBody>
          <a:bodyPr tIns="10584"/>
          <a:lstStyle/>
          <a:p>
            <a:pPr algn="just" eaLnBrk="1">
              <a:lnSpc>
                <a:spcPct val="93000"/>
              </a:lnSpc>
              <a:spcBef>
                <a:spcPct val="0"/>
              </a:spcBef>
              <a:tabLst>
                <a:tab pos="723900" algn="l"/>
                <a:tab pos="1447800" algn="l"/>
                <a:tab pos="2171700" algn="l"/>
                <a:tab pos="2895600" algn="l"/>
                <a:tab pos="3619500" algn="l"/>
                <a:tab pos="4343400" algn="l"/>
                <a:tab pos="5067300" algn="l"/>
                <a:tab pos="5791200" algn="l"/>
              </a:tabLst>
            </a:pPr>
            <a:r>
              <a:rPr/>
              <a:t>
Monthly streamflow projections for CMIP5 RCP8.5 2020s, 2050s, and 2080s for (a) the Fraser River at Hope and (b) the Peace River at Taylor. Dark lines show ensemble median and bands show the 5–95% percentile range (1970s range based on bootstrap estimate).</a:t>
            </a:r>
          </a:p>
          <a:p>
            <a:endParaRPr/>
          </a:p>
          <a:p>
            <a:r>
              <a:rPr lang="en-GB"/>
              <a:t>IF THIS IMAGE HAS BEEN PROVIDED BY OR IS OWNED BY A THIRD PARTY, AS INDICATED IN THE CAPTION LINE, THEN FURTHER PERMISSION MAY BE NEEDED BEFORE ANY FURTHER USE. PLEASE CONTACT WILEY'S PERMISSIONS DEPARTMENT ON PERMISSIONS@WILEY.COM OR USE THE RIGHTSLINK SERVICE BY CLICKING ON THE 'REQUEST PERMISSIONS' LINK ACCOMPANYING THIS ARTICLE. WILEY OR AUTHOR OWNED IMAGES MAY BE USED FOR NON-COMMERCIAL PURPOSES, SUBJECT TO PROPER CITATION OF THE ARTICLE, AUTHOR, AND PUBLISHER.</a:t>
            </a:r>
            <a:endParaRPr/>
          </a:p>
        </p:txBody>
      </p:sp>
    </p:spTree>
    <p:extLst>
      <p:ext uri="{BB962C8B-B14F-4D97-AF65-F5344CB8AC3E}">
        <p14:creationId xmlns:p14="http://schemas.microsoft.com/office/powerpoint/2010/main" val="18467298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t>Future </a:t>
            </a:r>
            <a:r>
              <a:rPr lang="en-US" sz="1200" b="1" i="1" dirty="0" smtClean="0"/>
              <a:t>occurrence of wildfires</a:t>
            </a:r>
            <a:r>
              <a:rPr lang="en-US" sz="1200" dirty="0" smtClean="0"/>
              <a:t> on southern Vancouver Island &amp; Gulf Islands would depend highly on </a:t>
            </a:r>
            <a:r>
              <a:rPr lang="en-US" sz="1200" b="1" i="1" dirty="0" smtClean="0"/>
              <a:t>lightning occurrence </a:t>
            </a:r>
            <a:r>
              <a:rPr lang="en-US" sz="1200" dirty="0" smtClean="0"/>
              <a:t>and </a:t>
            </a:r>
            <a:r>
              <a:rPr lang="en-US" sz="1200" b="1" i="1" dirty="0" smtClean="0"/>
              <a:t>wind </a:t>
            </a:r>
            <a:r>
              <a:rPr lang="en-US" sz="1200" dirty="0" smtClean="0"/>
              <a:t>for which projections are less readily available and less certain than temperature and precipitation </a:t>
            </a:r>
            <a:endParaRPr lang="en-CA" sz="1200" b="1" i="1" dirty="0" smtClean="0"/>
          </a:p>
          <a:p>
            <a:endParaRPr lang="en-CA" dirty="0"/>
          </a:p>
        </p:txBody>
      </p:sp>
      <p:sp>
        <p:nvSpPr>
          <p:cNvPr id="4" name="Slide Number Placeholder 3"/>
          <p:cNvSpPr>
            <a:spLocks noGrp="1"/>
          </p:cNvSpPr>
          <p:nvPr>
            <p:ph type="sldNum" sz="quarter" idx="10"/>
          </p:nvPr>
        </p:nvSpPr>
        <p:spPr/>
        <p:txBody>
          <a:bodyPr/>
          <a:lstStyle/>
          <a:p>
            <a:fld id="{57069DF0-7E6F-4652-BC05-A8CCBE11F475}" type="slidenum">
              <a:rPr lang="en-CA" smtClean="0"/>
              <a:t>24</a:t>
            </a:fld>
            <a:endParaRPr lang="en-CA"/>
          </a:p>
        </p:txBody>
      </p:sp>
    </p:spTree>
    <p:extLst>
      <p:ext uri="{BB962C8B-B14F-4D97-AF65-F5344CB8AC3E}">
        <p14:creationId xmlns:p14="http://schemas.microsoft.com/office/powerpoint/2010/main" val="14211916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3186259F-E0A1-4AAE-B9A0-22F0B8304FA4}" type="slidenum">
              <a:rPr lang="en-CA" smtClean="0"/>
              <a:t>31</a:t>
            </a:fld>
            <a:endParaRPr lang="en-CA"/>
          </a:p>
        </p:txBody>
      </p:sp>
    </p:spTree>
    <p:extLst>
      <p:ext uri="{BB962C8B-B14F-4D97-AF65-F5344CB8AC3E}">
        <p14:creationId xmlns:p14="http://schemas.microsoft.com/office/powerpoint/2010/main" val="32126833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bwMode="auto">
          <a:noFill/>
          <a:ln>
            <a:solidFill>
              <a:srgbClr val="000000"/>
            </a:solidFill>
            <a:miter lim="800000"/>
            <a:headEnd/>
            <a:tailEnd/>
          </a:ln>
        </p:spPr>
      </p:sp>
      <p:sp>
        <p:nvSpPr>
          <p:cNvPr id="9113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1B77FDB2-6527-47E8-A97C-C05FCA6CA73E}" type="slidenum">
              <a:rPr lang="en-US" smtClean="0"/>
              <a:pPr>
                <a:defRPr/>
              </a:pPr>
              <a:t>32</a:t>
            </a:fld>
            <a:endParaRPr lang="en-US"/>
          </a:p>
        </p:txBody>
      </p:sp>
    </p:spTree>
    <p:extLst>
      <p:ext uri="{BB962C8B-B14F-4D97-AF65-F5344CB8AC3E}">
        <p14:creationId xmlns:p14="http://schemas.microsoft.com/office/powerpoint/2010/main" val="2932226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334469F5-9070-4B3E-A987-CD68244C43FD}" type="datetimeFigureOut">
              <a:rPr lang="en-CA" smtClean="0"/>
              <a:t>2019-06-07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055978F-4F61-4523-A767-47B1DDF5E2A0}" type="slidenum">
              <a:rPr lang="en-CA" smtClean="0"/>
              <a:t>‹#›</a:t>
            </a:fld>
            <a:endParaRPr lang="en-CA"/>
          </a:p>
        </p:txBody>
      </p:sp>
    </p:spTree>
    <p:extLst>
      <p:ext uri="{BB962C8B-B14F-4D97-AF65-F5344CB8AC3E}">
        <p14:creationId xmlns:p14="http://schemas.microsoft.com/office/powerpoint/2010/main" val="1355591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34469F5-9070-4B3E-A987-CD68244C43FD}" type="datetimeFigureOut">
              <a:rPr lang="en-CA" smtClean="0"/>
              <a:t>2019-06-07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055978F-4F61-4523-A767-47B1DDF5E2A0}" type="slidenum">
              <a:rPr lang="en-CA" smtClean="0"/>
              <a:t>‹#›</a:t>
            </a:fld>
            <a:endParaRPr lang="en-CA"/>
          </a:p>
        </p:txBody>
      </p:sp>
    </p:spTree>
    <p:extLst>
      <p:ext uri="{BB962C8B-B14F-4D97-AF65-F5344CB8AC3E}">
        <p14:creationId xmlns:p14="http://schemas.microsoft.com/office/powerpoint/2010/main" val="6509246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34469F5-9070-4B3E-A987-CD68244C43FD}" type="datetimeFigureOut">
              <a:rPr lang="en-CA" smtClean="0"/>
              <a:t>2019-06-07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055978F-4F61-4523-A767-47B1DDF5E2A0}" type="slidenum">
              <a:rPr lang="en-CA" smtClean="0"/>
              <a:t>‹#›</a:t>
            </a:fld>
            <a:endParaRPr lang="en-CA"/>
          </a:p>
        </p:txBody>
      </p:sp>
    </p:spTree>
    <p:extLst>
      <p:ext uri="{BB962C8B-B14F-4D97-AF65-F5344CB8AC3E}">
        <p14:creationId xmlns:p14="http://schemas.microsoft.com/office/powerpoint/2010/main" val="18741199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334469F5-9070-4B3E-A987-CD68244C43FD}" type="datetimeFigureOut">
              <a:rPr lang="en-CA" smtClean="0"/>
              <a:t>2019-06-07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2055978F-4F61-4523-A767-47B1DDF5E2A0}" type="slidenum">
              <a:rPr lang="en-CA" smtClean="0"/>
              <a:t>‹#›</a:t>
            </a:fld>
            <a:endParaRPr lang="en-CA"/>
          </a:p>
        </p:txBody>
      </p:sp>
    </p:spTree>
    <p:extLst>
      <p:ext uri="{BB962C8B-B14F-4D97-AF65-F5344CB8AC3E}">
        <p14:creationId xmlns:p14="http://schemas.microsoft.com/office/powerpoint/2010/main" val="111189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334469F5-9070-4B3E-A987-CD68244C43FD}" type="datetimeFigureOut">
              <a:rPr lang="en-CA" smtClean="0"/>
              <a:t>2019-06-07</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2055978F-4F61-4523-A767-47B1DDF5E2A0}" type="slidenum">
              <a:rPr lang="en-CA" smtClean="0"/>
              <a:t>‹#›</a:t>
            </a:fld>
            <a:endParaRPr lang="en-CA"/>
          </a:p>
        </p:txBody>
      </p:sp>
    </p:spTree>
    <p:extLst>
      <p:ext uri="{BB962C8B-B14F-4D97-AF65-F5344CB8AC3E}">
        <p14:creationId xmlns:p14="http://schemas.microsoft.com/office/powerpoint/2010/main" val="24597298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334469F5-9070-4B3E-A987-CD68244C43FD}" type="datetimeFigureOut">
              <a:rPr lang="en-CA" smtClean="0"/>
              <a:t>2019-06-07</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2055978F-4F61-4523-A767-47B1DDF5E2A0}" type="slidenum">
              <a:rPr lang="en-CA" smtClean="0"/>
              <a:t>‹#›</a:t>
            </a:fld>
            <a:endParaRPr lang="en-CA"/>
          </a:p>
        </p:txBody>
      </p:sp>
    </p:spTree>
    <p:extLst>
      <p:ext uri="{BB962C8B-B14F-4D97-AF65-F5344CB8AC3E}">
        <p14:creationId xmlns:p14="http://schemas.microsoft.com/office/powerpoint/2010/main" val="228606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4469F5-9070-4B3E-A987-CD68244C43FD}" type="datetimeFigureOut">
              <a:rPr lang="en-CA" smtClean="0"/>
              <a:t>2019-06-07</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2055978F-4F61-4523-A767-47B1DDF5E2A0}" type="slidenum">
              <a:rPr lang="en-CA" smtClean="0"/>
              <a:t>‹#›</a:t>
            </a:fld>
            <a:endParaRPr lang="en-CA"/>
          </a:p>
        </p:txBody>
      </p:sp>
    </p:spTree>
    <p:extLst>
      <p:ext uri="{BB962C8B-B14F-4D97-AF65-F5344CB8AC3E}">
        <p14:creationId xmlns:p14="http://schemas.microsoft.com/office/powerpoint/2010/main" val="2528671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34469F5-9070-4B3E-A987-CD68244C43FD}" type="datetimeFigureOut">
              <a:rPr lang="en-CA" smtClean="0"/>
              <a:t>2019-06-07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2055978F-4F61-4523-A767-47B1DDF5E2A0}" type="slidenum">
              <a:rPr lang="en-CA" smtClean="0"/>
              <a:t>‹#›</a:t>
            </a:fld>
            <a:endParaRPr lang="en-CA"/>
          </a:p>
        </p:txBody>
      </p:sp>
    </p:spTree>
    <p:extLst>
      <p:ext uri="{BB962C8B-B14F-4D97-AF65-F5344CB8AC3E}">
        <p14:creationId xmlns:p14="http://schemas.microsoft.com/office/powerpoint/2010/main" val="2541533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34469F5-9070-4B3E-A987-CD68244C43FD}" type="datetimeFigureOut">
              <a:rPr lang="en-CA" smtClean="0"/>
              <a:t>2019-06-07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2055978F-4F61-4523-A767-47B1DDF5E2A0}" type="slidenum">
              <a:rPr lang="en-CA" smtClean="0"/>
              <a:t>‹#›</a:t>
            </a:fld>
            <a:endParaRPr lang="en-CA"/>
          </a:p>
        </p:txBody>
      </p:sp>
    </p:spTree>
    <p:extLst>
      <p:ext uri="{BB962C8B-B14F-4D97-AF65-F5344CB8AC3E}">
        <p14:creationId xmlns:p14="http://schemas.microsoft.com/office/powerpoint/2010/main" val="2128377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34469F5-9070-4B3E-A987-CD68244C43FD}" type="datetimeFigureOut">
              <a:rPr lang="en-CA" smtClean="0"/>
              <a:t>2019-06-07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055978F-4F61-4523-A767-47B1DDF5E2A0}" type="slidenum">
              <a:rPr lang="en-CA" smtClean="0"/>
              <a:t>‹#›</a:t>
            </a:fld>
            <a:endParaRPr lang="en-CA"/>
          </a:p>
        </p:txBody>
      </p:sp>
    </p:spTree>
    <p:extLst>
      <p:ext uri="{BB962C8B-B14F-4D97-AF65-F5344CB8AC3E}">
        <p14:creationId xmlns:p14="http://schemas.microsoft.com/office/powerpoint/2010/main" val="729633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34469F5-9070-4B3E-A987-CD68244C43FD}" type="datetimeFigureOut">
              <a:rPr lang="en-CA" smtClean="0"/>
              <a:t>2019-06-07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055978F-4F61-4523-A767-47B1DDF5E2A0}" type="slidenum">
              <a:rPr lang="en-CA" smtClean="0"/>
              <a:t>‹#›</a:t>
            </a:fld>
            <a:endParaRPr lang="en-CA"/>
          </a:p>
        </p:txBody>
      </p:sp>
    </p:spTree>
    <p:extLst>
      <p:ext uri="{BB962C8B-B14F-4D97-AF65-F5344CB8AC3E}">
        <p14:creationId xmlns:p14="http://schemas.microsoft.com/office/powerpoint/2010/main" val="36794209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ullet Points">
    <p:spTree>
      <p:nvGrpSpPr>
        <p:cNvPr id="1" name=""/>
        <p:cNvGrpSpPr/>
        <p:nvPr/>
      </p:nvGrpSpPr>
      <p:grpSpPr>
        <a:xfrm>
          <a:off x="0" y="0"/>
          <a:ext cx="0" cy="0"/>
          <a:chOff x="0" y="0"/>
          <a:chExt cx="0" cy="0"/>
        </a:xfrm>
      </p:grpSpPr>
      <p:sp>
        <p:nvSpPr>
          <p:cNvPr id="4" name="Text Placeholder 10"/>
          <p:cNvSpPr>
            <a:spLocks noGrp="1"/>
          </p:cNvSpPr>
          <p:nvPr>
            <p:ph type="body" sz="quarter" idx="13" hasCustomPrompt="1"/>
          </p:nvPr>
        </p:nvSpPr>
        <p:spPr>
          <a:xfrm>
            <a:off x="527051" y="332656"/>
            <a:ext cx="4998720" cy="548640"/>
          </a:xfrm>
        </p:spPr>
        <p:txBody>
          <a:bodyPr>
            <a:normAutofit/>
          </a:bodyPr>
          <a:lstStyle>
            <a:lvl1pPr marL="0" indent="0">
              <a:defRPr sz="2800" spc="-100" baseline="0">
                <a:solidFill>
                  <a:schemeClr val="accent2"/>
                </a:solidFill>
                <a:latin typeface="Arial Black" panose="020B0A04020102020204" pitchFamily="34" charset="0"/>
              </a:defRPr>
            </a:lvl1pPr>
          </a:lstStyle>
          <a:p>
            <a:pPr lvl="0"/>
            <a:r>
              <a:rPr lang="en-US" dirty="0" smtClean="0"/>
              <a:t>Double-click to edit</a:t>
            </a:r>
            <a:endParaRPr lang="en-US" dirty="0"/>
          </a:p>
        </p:txBody>
      </p:sp>
      <p:sp>
        <p:nvSpPr>
          <p:cNvPr id="5" name="Title 1"/>
          <p:cNvSpPr>
            <a:spLocks noGrp="1"/>
          </p:cNvSpPr>
          <p:nvPr>
            <p:ph type="title" hasCustomPrompt="1"/>
          </p:nvPr>
        </p:nvSpPr>
        <p:spPr>
          <a:xfrm>
            <a:off x="335361" y="1556792"/>
            <a:ext cx="11617291" cy="1152128"/>
          </a:xfrm>
          <a:prstGeom prst="rect">
            <a:avLst/>
          </a:prstGeom>
        </p:spPr>
        <p:txBody>
          <a:bodyPr/>
          <a:lstStyle>
            <a:lvl1pPr indent="-359991" algn="l">
              <a:buFont typeface="Arial" pitchFamily="34" charset="0"/>
              <a:buChar char="•"/>
              <a:defRPr sz="4800" baseline="0">
                <a:solidFill>
                  <a:schemeClr val="accent2"/>
                </a:solidFill>
                <a:latin typeface="+mj-lt"/>
              </a:defRPr>
            </a:lvl1pPr>
          </a:lstStyle>
          <a:p>
            <a:pPr lvl="0"/>
            <a:r>
              <a:rPr lang="en-US" dirty="0" smtClean="0"/>
              <a:t>Double-click to edit</a:t>
            </a:r>
            <a:br>
              <a:rPr lang="en-US" dirty="0" smtClean="0"/>
            </a:br>
            <a:endParaRPr lang="en-US" dirty="0"/>
          </a:p>
        </p:txBody>
      </p:sp>
      <p:sp>
        <p:nvSpPr>
          <p:cNvPr id="8" name="Text Placeholder 7"/>
          <p:cNvSpPr>
            <a:spLocks noGrp="1"/>
          </p:cNvSpPr>
          <p:nvPr>
            <p:ph type="body" sz="quarter" idx="14"/>
          </p:nvPr>
        </p:nvSpPr>
        <p:spPr>
          <a:xfrm>
            <a:off x="334433" y="2708276"/>
            <a:ext cx="11618384" cy="3960813"/>
          </a:xfrm>
        </p:spPr>
        <p:txBody>
          <a:bodyPr/>
          <a:lstStyle>
            <a:lvl1pPr>
              <a:buFont typeface="Arial" pitchFamily="34" charset="0"/>
              <a:buChar char="•"/>
              <a:defRPr sz="2000"/>
            </a:lvl1pPr>
            <a:lvl2pPr>
              <a:defRPr sz="2000"/>
            </a:lvl2pPr>
            <a:lvl3pPr>
              <a:defRPr sz="20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7336997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61206" y="16943"/>
            <a:ext cx="11530793" cy="1615924"/>
          </a:xfrm>
          <a:prstGeom prst="rect">
            <a:avLst/>
          </a:prstGeom>
          <a:ln>
            <a:noFill/>
          </a:ln>
        </p:spPr>
        <p:txBody>
          <a:bodyPr lIns="38396" tIns="19198" rIns="38396" bIns="19198" anchor="ctr">
            <a:noAutofit/>
          </a:bodyPr>
          <a:lstStyle>
            <a:lvl1pPr algn="l">
              <a:defRPr sz="3200" b="0" i="0">
                <a:solidFill>
                  <a:schemeClr val="bg1"/>
                </a:solidFill>
                <a:latin typeface="Arial"/>
                <a:cs typeface="Arial"/>
              </a:defRPr>
            </a:lvl1pPr>
          </a:lstStyle>
          <a:p>
            <a:r>
              <a:rPr lang="en-US" dirty="0" smtClean="0"/>
              <a:t>HEADLINE TEXT</a:t>
            </a:r>
            <a:endParaRPr lang="en-US" dirty="0"/>
          </a:p>
        </p:txBody>
      </p:sp>
      <p:sp>
        <p:nvSpPr>
          <p:cNvPr id="3" name="Subtitle 2"/>
          <p:cNvSpPr>
            <a:spLocks noGrp="1"/>
          </p:cNvSpPr>
          <p:nvPr>
            <p:ph type="subTitle" idx="1" hasCustomPrompt="1"/>
          </p:nvPr>
        </p:nvSpPr>
        <p:spPr>
          <a:xfrm>
            <a:off x="1169631" y="2239343"/>
            <a:ext cx="10051525" cy="3128524"/>
          </a:xfrm>
          <a:prstGeom prst="rect">
            <a:avLst/>
          </a:prstGeom>
        </p:spPr>
        <p:txBody>
          <a:bodyPr lIns="38396" tIns="19198" rIns="38396" bIns="19198" anchor="t">
            <a:normAutofit/>
          </a:bodyPr>
          <a:lstStyle>
            <a:lvl1pPr marL="0" indent="0" algn="l">
              <a:buNone/>
              <a:defRPr sz="2200" i="0">
                <a:solidFill>
                  <a:schemeClr val="tx1"/>
                </a:solidFill>
                <a:latin typeface="Arial"/>
                <a:cs typeface="Arial"/>
              </a:defRPr>
            </a:lvl1pPr>
            <a:lvl2pPr marL="457120" indent="0" algn="ctr">
              <a:buNone/>
              <a:defRPr>
                <a:solidFill>
                  <a:schemeClr val="tx1">
                    <a:tint val="75000"/>
                  </a:schemeClr>
                </a:solidFill>
              </a:defRPr>
            </a:lvl2pPr>
            <a:lvl3pPr marL="914239" indent="0" algn="ctr">
              <a:buNone/>
              <a:defRPr>
                <a:solidFill>
                  <a:schemeClr val="tx1">
                    <a:tint val="75000"/>
                  </a:schemeClr>
                </a:solidFill>
              </a:defRPr>
            </a:lvl3pPr>
            <a:lvl4pPr marL="1371359" indent="0" algn="ctr">
              <a:buNone/>
              <a:defRPr>
                <a:solidFill>
                  <a:schemeClr val="tx1">
                    <a:tint val="75000"/>
                  </a:schemeClr>
                </a:solidFill>
              </a:defRPr>
            </a:lvl4pPr>
            <a:lvl5pPr marL="1828478" indent="0" algn="ctr">
              <a:buNone/>
              <a:defRPr>
                <a:solidFill>
                  <a:schemeClr val="tx1">
                    <a:tint val="75000"/>
                  </a:schemeClr>
                </a:solidFill>
              </a:defRPr>
            </a:lvl5pPr>
            <a:lvl6pPr marL="2285598" indent="0" algn="ctr">
              <a:buNone/>
              <a:defRPr>
                <a:solidFill>
                  <a:schemeClr val="tx1">
                    <a:tint val="75000"/>
                  </a:schemeClr>
                </a:solidFill>
              </a:defRPr>
            </a:lvl6pPr>
            <a:lvl7pPr marL="2742717" indent="0" algn="ctr">
              <a:buNone/>
              <a:defRPr>
                <a:solidFill>
                  <a:schemeClr val="tx1">
                    <a:tint val="75000"/>
                  </a:schemeClr>
                </a:solidFill>
              </a:defRPr>
            </a:lvl7pPr>
            <a:lvl8pPr marL="3199836" indent="0" algn="ctr">
              <a:buNone/>
              <a:defRPr>
                <a:solidFill>
                  <a:schemeClr val="tx1">
                    <a:tint val="75000"/>
                  </a:schemeClr>
                </a:solidFill>
              </a:defRPr>
            </a:lvl8pPr>
            <a:lvl9pPr marL="3656956" indent="0" algn="ctr">
              <a:buNone/>
              <a:defRPr>
                <a:solidFill>
                  <a:schemeClr val="tx1">
                    <a:tint val="75000"/>
                  </a:schemeClr>
                </a:solidFill>
              </a:defRPr>
            </a:lvl9pPr>
          </a:lstStyle>
          <a:p>
            <a:r>
              <a:rPr lang="en-US" dirty="0" smtClean="0"/>
              <a:t>Body text</a:t>
            </a:r>
            <a:endParaRPr lang="en-US" dirty="0"/>
          </a:p>
        </p:txBody>
      </p:sp>
    </p:spTree>
    <p:extLst>
      <p:ext uri="{BB962C8B-B14F-4D97-AF65-F5344CB8AC3E}">
        <p14:creationId xmlns:p14="http://schemas.microsoft.com/office/powerpoint/2010/main" val="21851835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608641" y="273629"/>
            <a:ext cx="10968959" cy="114348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8641" y="1604329"/>
            <a:ext cx="10968959" cy="219335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8641" y="3935934"/>
            <a:ext cx="10968959" cy="21933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3"/>
          <p:cNvSpPr>
            <a:spLocks noGrp="1" noChangeArrowheads="1"/>
          </p:cNvSpPr>
          <p:nvPr>
            <p:ph type="dt" idx="10"/>
          </p:nvPr>
        </p:nvSpPr>
        <p:spPr>
          <a:ln/>
        </p:spPr>
        <p:txBody>
          <a:bodyPr/>
          <a:lstStyle>
            <a:lvl1pPr>
              <a:defRPr/>
            </a:lvl1pPr>
          </a:lstStyle>
          <a:p>
            <a:endParaRPr lang="en-US"/>
          </a:p>
        </p:txBody>
      </p:sp>
      <p:sp>
        <p:nvSpPr>
          <p:cNvPr id="6" name="Rectangle 4"/>
          <p:cNvSpPr>
            <a:spLocks noGrp="1" noChangeArrowheads="1"/>
          </p:cNvSpPr>
          <p:nvPr>
            <p:ph type="ftr" idx="11"/>
          </p:nvPr>
        </p:nvSpPr>
        <p:spPr>
          <a:ln/>
        </p:spPr>
        <p:txBody>
          <a:bodyPr/>
          <a:lstStyle>
            <a:lvl1pPr>
              <a:defRPr/>
            </a:lvl1pPr>
          </a:lstStyle>
          <a:p>
            <a:endParaRPr lang="en-US"/>
          </a:p>
        </p:txBody>
      </p:sp>
      <p:sp>
        <p:nvSpPr>
          <p:cNvPr id="7" name="Rectangle 5"/>
          <p:cNvSpPr>
            <a:spLocks noGrp="1" noChangeArrowheads="1"/>
          </p:cNvSpPr>
          <p:nvPr>
            <p:ph type="sldNum" idx="12"/>
          </p:nvPr>
        </p:nvSpPr>
        <p:spPr>
          <a:ln/>
        </p:spPr>
        <p:txBody>
          <a:bodyPr/>
          <a:lstStyle>
            <a:lvl1pPr>
              <a:defRPr/>
            </a:lvl1pPr>
          </a:lstStyle>
          <a:p>
            <a:fld id="{D165E9B0-7DA8-466E-963D-86F25D5E43BA}" type="slidenum">
              <a:rPr lang="en-GB"/>
              <a:pPr/>
              <a:t>‹#›</a:t>
            </a:fld>
            <a:endParaRPr lang="en-GB"/>
          </a:p>
        </p:txBody>
      </p:sp>
    </p:spTree>
    <p:extLst>
      <p:ext uri="{BB962C8B-B14F-4D97-AF65-F5344CB8AC3E}">
        <p14:creationId xmlns:p14="http://schemas.microsoft.com/office/powerpoint/2010/main" val="25513706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cSld name="2_Title Slide">
    <p:bg bwMode="gray">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92450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4469F5-9070-4B3E-A987-CD68244C43FD}" type="datetimeFigureOut">
              <a:rPr lang="en-CA" smtClean="0"/>
              <a:t>2019-06-07</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55978F-4F61-4523-A767-47B1DDF5E2A0}" type="slidenum">
              <a:rPr lang="en-CA" smtClean="0"/>
              <a:t>‹#›</a:t>
            </a:fld>
            <a:endParaRPr lang="en-CA"/>
          </a:p>
        </p:txBody>
      </p:sp>
    </p:spTree>
    <p:extLst>
      <p:ext uri="{BB962C8B-B14F-4D97-AF65-F5344CB8AC3E}">
        <p14:creationId xmlns:p14="http://schemas.microsoft.com/office/powerpoint/2010/main" val="4198374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 Id="rId9" Type="http://schemas.openxmlformats.org/officeDocument/2006/relationships/image" Target="../media/image9.jpeg"/></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20.jp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2.jp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jp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image" Target="../media/image30.jpeg"/><Relationship Id="rId4" Type="http://schemas.openxmlformats.org/officeDocument/2006/relationships/image" Target="../media/image29.jpeg"/></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s://news.ubc.ca/2013/03/26/mountain-pine-beetle-genome-decoded/"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https://www.nsnews.com/news/dry-summer-puts-focus-on-water-use-1.2012407"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s://www.cbc.ca/news/canada/british-columbia/bc-snowpack-may-1.3578112" TargetMode="External"/><Relationship Id="rId3" Type="http://schemas.openxmlformats.org/officeDocument/2006/relationships/image" Target="../media/image42.png"/><Relationship Id="rId7" Type="http://schemas.openxmlformats.org/officeDocument/2006/relationships/hyperlink" Target="https://www.langleytimes.com/news/high-streamflow-advisory-issued-for-fraser-river/" TargetMode="External"/><Relationship Id="rId2" Type="http://schemas.openxmlformats.org/officeDocument/2006/relationships/notesSlide" Target="../notesSlides/notesSlide20.xml"/><Relationship Id="rId1" Type="http://schemas.openxmlformats.org/officeDocument/2006/relationships/slideLayout" Target="../slideLayouts/slideLayout14.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 Id="rId9" Type="http://schemas.openxmlformats.org/officeDocument/2006/relationships/hyperlink" Target="https://globalnews.ca/news/4409870/bc-drought-ratings/"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hyperlink" Target="http://onlinelibrary.wiley.com/doi/10.1002/2014WR015279/full#wrcr21222-fig-0010" TargetMode="External"/><Relationship Id="rId2" Type="http://schemas.openxmlformats.org/officeDocument/2006/relationships/notesSlide" Target="../notesSlides/notesSlide21.xml"/><Relationship Id="rId1" Type="http://schemas.openxmlformats.org/officeDocument/2006/relationships/slideLayout" Target="../slideLayouts/slideLayout14.xml"/><Relationship Id="rId6" Type="http://schemas.openxmlformats.org/officeDocument/2006/relationships/hyperlink" Target="http://onlinelibrary.wiley.com/doi/10.1002/wrcr.v50.11/issuetoc" TargetMode="External"/><Relationship Id="rId5" Type="http://schemas.openxmlformats.org/officeDocument/2006/relationships/image" Target="../media/image42.png"/><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2.xml"/><Relationship Id="rId4" Type="http://schemas.openxmlformats.org/officeDocument/2006/relationships/image" Target="../media/image50.jpeg"/></Relationships>
</file>

<file path=ppt/slides/_rels/slide26.xml.rels><?xml version="1.0" encoding="UTF-8" standalone="yes"?>
<Relationships xmlns="http://schemas.openxmlformats.org/package/2006/relationships"><Relationship Id="rId2" Type="http://schemas.openxmlformats.org/officeDocument/2006/relationships/image" Target="../media/image51.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2.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3.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4.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7.png"/><Relationship Id="rId7" Type="http://schemas.openxmlformats.org/officeDocument/2006/relationships/image" Target="../media/image59.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58.jpeg"/><Relationship Id="rId5" Type="http://schemas.openxmlformats.org/officeDocument/2006/relationships/hyperlink" Target="http://pics.uvic.ca/education/climate-insights-101" TargetMode="External"/><Relationship Id="rId4" Type="http://schemas.openxmlformats.org/officeDocument/2006/relationships/hyperlink" Target="http://www.pacificclimate.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4"/>
          <p:cNvSpPr>
            <a:spLocks noGrp="1"/>
          </p:cNvSpPr>
          <p:nvPr>
            <p:ph type="sldNum" sz="quarter" idx="12"/>
          </p:nvPr>
        </p:nvSpPr>
        <p:spPr>
          <a:noFill/>
        </p:spPr>
        <p:txBody>
          <a:bodyPr/>
          <a:lstStyle/>
          <a:p>
            <a:fld id="{D6D7D968-1A16-4E59-A370-E966B3ECDD5E}" type="slidenum">
              <a:rPr lang="en-US" smtClean="0"/>
              <a:pPr/>
              <a:t>1</a:t>
            </a:fld>
            <a:endParaRPr lang="en-US" smtClean="0"/>
          </a:p>
        </p:txBody>
      </p:sp>
      <p:sp>
        <p:nvSpPr>
          <p:cNvPr id="5123" name="Rectangle 4"/>
          <p:cNvSpPr>
            <a:spLocks noGrp="1" noChangeArrowheads="1"/>
          </p:cNvSpPr>
          <p:nvPr>
            <p:ph type="title"/>
          </p:nvPr>
        </p:nvSpPr>
        <p:spPr>
          <a:xfrm>
            <a:off x="586154" y="2370382"/>
            <a:ext cx="11019691" cy="615462"/>
          </a:xfrm>
        </p:spPr>
        <p:txBody>
          <a:bodyPr>
            <a:noAutofit/>
          </a:bodyPr>
          <a:lstStyle/>
          <a:p>
            <a:pPr algn="ctr"/>
            <a:r>
              <a:rPr lang="en-CA" sz="4800" b="1" dirty="0" smtClean="0"/>
              <a:t>Climate change and forests</a:t>
            </a:r>
            <a:endParaRPr lang="en-CA" sz="4800" b="1" dirty="0"/>
          </a:p>
        </p:txBody>
      </p:sp>
      <p:sp>
        <p:nvSpPr>
          <p:cNvPr id="5127" name="Rectangle 11"/>
          <p:cNvSpPr>
            <a:spLocks noChangeArrowheads="1"/>
          </p:cNvSpPr>
          <p:nvPr/>
        </p:nvSpPr>
        <p:spPr bwMode="auto">
          <a:xfrm>
            <a:off x="3124200" y="1968500"/>
            <a:ext cx="184150" cy="641350"/>
          </a:xfrm>
          <a:prstGeom prst="rect">
            <a:avLst/>
          </a:prstGeom>
          <a:noFill/>
          <a:ln w="9525">
            <a:noFill/>
            <a:miter lim="800000"/>
            <a:headEnd/>
            <a:tailEnd/>
          </a:ln>
        </p:spPr>
        <p:txBody>
          <a:bodyPr wrap="none">
            <a:spAutoFit/>
          </a:bodyPr>
          <a:lstStyle/>
          <a:p>
            <a:r>
              <a:rPr lang="en-US" b="1" dirty="0">
                <a:solidFill>
                  <a:srgbClr val="0000FF"/>
                </a:solidFill>
              </a:rPr>
              <a:t/>
            </a:r>
            <a:br>
              <a:rPr lang="en-US" b="1" dirty="0">
                <a:solidFill>
                  <a:srgbClr val="0000FF"/>
                </a:solidFill>
              </a:rPr>
            </a:br>
            <a:endParaRPr lang="en-US" b="1" dirty="0">
              <a:solidFill>
                <a:srgbClr val="0000FF"/>
              </a:solidFill>
            </a:endParaRPr>
          </a:p>
        </p:txBody>
      </p:sp>
      <p:grpSp>
        <p:nvGrpSpPr>
          <p:cNvPr id="3" name="Group 2"/>
          <p:cNvGrpSpPr/>
          <p:nvPr/>
        </p:nvGrpSpPr>
        <p:grpSpPr>
          <a:xfrm>
            <a:off x="8999449" y="5341202"/>
            <a:ext cx="3192551" cy="1516798"/>
            <a:chOff x="9178621" y="5388827"/>
            <a:chExt cx="3192551" cy="1516798"/>
          </a:xfrm>
        </p:grpSpPr>
        <p:pic>
          <p:nvPicPr>
            <p:cNvPr id="11" name="Picture 7" descr="UVIC"/>
            <p:cNvPicPr>
              <a:picLocks noChangeAspect="1" noChangeArrowheads="1"/>
            </p:cNvPicPr>
            <p:nvPr/>
          </p:nvPicPr>
          <p:blipFill>
            <a:blip r:embed="rId3" cstate="print"/>
            <a:srcRect/>
            <a:stretch>
              <a:fillRect/>
            </a:stretch>
          </p:blipFill>
          <p:spPr bwMode="auto">
            <a:xfrm>
              <a:off x="10656408" y="5388827"/>
              <a:ext cx="1609019" cy="685801"/>
            </a:xfrm>
            <a:prstGeom prst="rect">
              <a:avLst/>
            </a:prstGeom>
            <a:noFill/>
            <a:ln w="9525">
              <a:noFill/>
              <a:miter lim="800000"/>
              <a:headEnd/>
              <a:tailEnd/>
            </a:ln>
          </p:spPr>
        </p:pic>
        <p:pic>
          <p:nvPicPr>
            <p:cNvPr id="12" name="Picture 8" descr="pciclogo"/>
            <p:cNvPicPr>
              <a:picLocks noChangeAspect="1" noChangeArrowheads="1"/>
            </p:cNvPicPr>
            <p:nvPr/>
          </p:nvPicPr>
          <p:blipFill>
            <a:blip r:embed="rId4" cstate="print"/>
            <a:srcRect/>
            <a:stretch>
              <a:fillRect/>
            </a:stretch>
          </p:blipFill>
          <p:spPr bwMode="auto">
            <a:xfrm>
              <a:off x="9178621" y="5388828"/>
              <a:ext cx="1477787" cy="685800"/>
            </a:xfrm>
            <a:prstGeom prst="rect">
              <a:avLst/>
            </a:prstGeom>
            <a:noFill/>
            <a:ln w="9525">
              <a:noFill/>
              <a:miter lim="800000"/>
              <a:headEnd/>
              <a:tailEnd/>
            </a:ln>
          </p:spPr>
        </p:pic>
        <p:sp>
          <p:nvSpPr>
            <p:cNvPr id="13" name="Text Box 9"/>
            <p:cNvSpPr txBox="1">
              <a:spLocks noChangeArrowheads="1"/>
            </p:cNvSpPr>
            <p:nvPr/>
          </p:nvSpPr>
          <p:spPr bwMode="auto">
            <a:xfrm>
              <a:off x="9178621" y="6074628"/>
              <a:ext cx="3192551" cy="830997"/>
            </a:xfrm>
            <a:prstGeom prst="rect">
              <a:avLst/>
            </a:prstGeom>
            <a:solidFill>
              <a:schemeClr val="accent1"/>
            </a:solidFill>
            <a:ln w="9525">
              <a:noFill/>
              <a:miter lim="800000"/>
              <a:headEnd/>
              <a:tailEnd/>
            </a:ln>
          </p:spPr>
          <p:txBody>
            <a:bodyPr wrap="square">
              <a:spAutoFit/>
            </a:bodyPr>
            <a:lstStyle/>
            <a:p>
              <a:r>
                <a:rPr lang="en-US" sz="1200" b="1" dirty="0"/>
                <a:t>Trevor Murdock</a:t>
              </a:r>
            </a:p>
            <a:p>
              <a:r>
                <a:rPr lang="en-US" sz="1200" b="1" dirty="0"/>
                <a:t>Climate Scientist</a:t>
              </a:r>
            </a:p>
            <a:p>
              <a:r>
                <a:rPr lang="en-US" sz="1200" b="1" dirty="0"/>
                <a:t>Pacific Climate Impacts Consortium</a:t>
              </a:r>
            </a:p>
            <a:p>
              <a:endParaRPr lang="en-US" sz="1200" b="1" dirty="0"/>
            </a:p>
          </p:txBody>
        </p:sp>
      </p:grpSp>
      <p:sp>
        <p:nvSpPr>
          <p:cNvPr id="15" name="Rectangle 4"/>
          <p:cNvSpPr txBox="1">
            <a:spLocks noChangeArrowheads="1"/>
          </p:cNvSpPr>
          <p:nvPr/>
        </p:nvSpPr>
        <p:spPr>
          <a:xfrm>
            <a:off x="-1" y="5242560"/>
            <a:ext cx="8610601" cy="149497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defRPr/>
            </a:pPr>
            <a:r>
              <a:rPr lang="en-US" sz="2800" b="1" dirty="0" smtClean="0">
                <a:latin typeface="Arial Black" pitchFamily="34" charset="0"/>
              </a:rPr>
              <a:t/>
            </a:r>
            <a:br>
              <a:rPr lang="en-US" sz="2800" b="1" dirty="0" smtClean="0">
                <a:latin typeface="Arial Black" pitchFamily="34" charset="0"/>
              </a:rPr>
            </a:br>
            <a:r>
              <a:rPr lang="en-US" sz="2800" b="1" dirty="0" smtClean="0">
                <a:solidFill>
                  <a:schemeClr val="bg1"/>
                </a:solidFill>
              </a:rPr>
              <a:t/>
            </a:r>
            <a:br>
              <a:rPr lang="en-US" sz="2800" b="1" dirty="0" smtClean="0">
                <a:solidFill>
                  <a:schemeClr val="bg1"/>
                </a:solidFill>
              </a:rPr>
            </a:br>
            <a:r>
              <a:rPr lang="en-US" sz="2800" dirty="0" smtClean="0"/>
              <a:t>06</a:t>
            </a:r>
            <a:r>
              <a:rPr lang="en-US" altLang="en-US" sz="2800" dirty="0" smtClean="0"/>
              <a:t> June 2019</a:t>
            </a:r>
            <a:r>
              <a:rPr lang="en-US" altLang="en-US" sz="2800" dirty="0"/>
              <a:t/>
            </a:r>
            <a:br>
              <a:rPr lang="en-US" altLang="en-US" sz="2800" dirty="0"/>
            </a:br>
            <a:r>
              <a:rPr lang="en-CA" sz="2800" dirty="0" smtClean="0"/>
              <a:t>Private Forest Landowners Association Annual Conference</a:t>
            </a:r>
            <a:endParaRPr lang="en-CA" sz="2800" dirty="0"/>
          </a:p>
          <a:p>
            <a:pPr>
              <a:spcBef>
                <a:spcPts val="0"/>
              </a:spcBef>
              <a:defRPr/>
            </a:pPr>
            <a:r>
              <a:rPr lang="en-US" altLang="en-US" sz="2800" dirty="0" err="1" smtClean="0"/>
              <a:t>Sooke</a:t>
            </a:r>
            <a:r>
              <a:rPr lang="en-US" altLang="en-US" sz="2800" dirty="0" smtClean="0"/>
              <a:t>, BC</a:t>
            </a:r>
            <a:r>
              <a:rPr lang="en-US" sz="2800" dirty="0" smtClean="0">
                <a:solidFill>
                  <a:schemeClr val="bg1"/>
                </a:solidFill>
              </a:rPr>
              <a:t/>
            </a:r>
            <a:br>
              <a:rPr lang="en-US" sz="2800" dirty="0" smtClean="0">
                <a:solidFill>
                  <a:schemeClr val="bg1"/>
                </a:solidFill>
              </a:rPr>
            </a:br>
            <a:r>
              <a:rPr lang="en-US" sz="2800" dirty="0">
                <a:solidFill>
                  <a:schemeClr val="bg1"/>
                </a:solidFill>
              </a:rPr>
              <a:t/>
            </a:r>
            <a:br>
              <a:rPr lang="en-US" sz="2800" dirty="0">
                <a:solidFill>
                  <a:schemeClr val="bg1"/>
                </a:solidFill>
              </a:rPr>
            </a:br>
            <a:r>
              <a:rPr lang="en-US" sz="2800" b="1" dirty="0" smtClean="0"/>
              <a:t>						</a:t>
            </a:r>
            <a:endParaRPr lang="en-US" sz="2800" b="1" dirty="0"/>
          </a:p>
        </p:txBody>
      </p:sp>
    </p:spTree>
    <p:extLst>
      <p:ext uri="{BB962C8B-B14F-4D97-AF65-F5344CB8AC3E}">
        <p14:creationId xmlns:p14="http://schemas.microsoft.com/office/powerpoint/2010/main" val="3552947094"/>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7" name="Rectangle 4"/>
          <p:cNvSpPr>
            <a:spLocks noGrp="1" noChangeArrowheads="1"/>
          </p:cNvSpPr>
          <p:nvPr>
            <p:ph type="title"/>
          </p:nvPr>
        </p:nvSpPr>
        <p:spPr>
          <a:xfrm>
            <a:off x="436085" y="324853"/>
            <a:ext cx="11019691" cy="609600"/>
          </a:xfrm>
        </p:spPr>
        <p:txBody>
          <a:bodyPr>
            <a:noAutofit/>
          </a:bodyPr>
          <a:lstStyle/>
          <a:p>
            <a:pPr algn="ctr"/>
            <a:r>
              <a:rPr lang="en-CA" sz="4800" b="1" dirty="0" smtClean="0">
                <a:solidFill>
                  <a:schemeClr val="bg1"/>
                </a:solidFill>
              </a:rPr>
              <a:t>Climate change </a:t>
            </a:r>
            <a:endParaRPr lang="en-CA" sz="4800" b="1" dirty="0">
              <a:solidFill>
                <a:schemeClr val="bg1"/>
              </a:solidFill>
            </a:endParaRPr>
          </a:p>
        </p:txBody>
      </p:sp>
      <p:sp>
        <p:nvSpPr>
          <p:cNvPr id="2" name="TextBox 1"/>
          <p:cNvSpPr txBox="1"/>
          <p:nvPr/>
        </p:nvSpPr>
        <p:spPr>
          <a:xfrm>
            <a:off x="0" y="1577915"/>
            <a:ext cx="12415234" cy="3785652"/>
          </a:xfrm>
          <a:prstGeom prst="rect">
            <a:avLst/>
          </a:prstGeom>
          <a:noFill/>
        </p:spPr>
        <p:txBody>
          <a:bodyPr wrap="square" rtlCol="0">
            <a:spAutoFit/>
          </a:bodyPr>
          <a:lstStyle/>
          <a:p>
            <a:pPr algn="ctr"/>
            <a:r>
              <a:rPr lang="en-CA" sz="4000" i="1" dirty="0" smtClean="0">
                <a:solidFill>
                  <a:schemeClr val="bg1"/>
                </a:solidFill>
              </a:rPr>
              <a:t>is happening</a:t>
            </a:r>
            <a:r>
              <a:rPr lang="en-CA" sz="4000" dirty="0" smtClean="0">
                <a:solidFill>
                  <a:schemeClr val="bg1"/>
                </a:solidFill>
              </a:rPr>
              <a:t> </a:t>
            </a:r>
          </a:p>
          <a:p>
            <a:pPr algn="ctr"/>
            <a:endParaRPr lang="en-CA" sz="4000" i="1" dirty="0" smtClean="0">
              <a:solidFill>
                <a:schemeClr val="bg1"/>
              </a:solidFill>
            </a:endParaRPr>
          </a:p>
          <a:p>
            <a:pPr algn="ctr"/>
            <a:r>
              <a:rPr lang="en-CA" sz="4000" i="1" dirty="0" smtClean="0">
                <a:solidFill>
                  <a:schemeClr val="bg1"/>
                </a:solidFill>
              </a:rPr>
              <a:t>has </a:t>
            </a:r>
            <a:r>
              <a:rPr lang="en-CA" sz="4000" i="1" dirty="0">
                <a:solidFill>
                  <a:schemeClr val="bg1"/>
                </a:solidFill>
              </a:rPr>
              <a:t>likely increased wildfire risk and</a:t>
            </a:r>
            <a:br>
              <a:rPr lang="en-CA" sz="4000" i="1" dirty="0">
                <a:solidFill>
                  <a:schemeClr val="bg1"/>
                </a:solidFill>
              </a:rPr>
            </a:br>
            <a:r>
              <a:rPr lang="en-CA" sz="4000" i="1" dirty="0">
                <a:solidFill>
                  <a:schemeClr val="bg1"/>
                </a:solidFill>
              </a:rPr>
              <a:t>could mean more frequent and severe wildfires in future</a:t>
            </a:r>
          </a:p>
          <a:p>
            <a:pPr algn="ctr"/>
            <a:endParaRPr lang="en-CA" sz="4000" dirty="0" smtClean="0">
              <a:solidFill>
                <a:schemeClr val="bg1"/>
              </a:solidFill>
            </a:endParaRPr>
          </a:p>
          <a:p>
            <a:pPr algn="ctr"/>
            <a:r>
              <a:rPr lang="en-CA" sz="4000" i="1" dirty="0" smtClean="0">
                <a:solidFill>
                  <a:schemeClr val="bg1"/>
                </a:solidFill>
              </a:rPr>
              <a:t>will change climate suitability of tree species </a:t>
            </a:r>
            <a:endParaRPr lang="en-CA" sz="4000" dirty="0" smtClean="0">
              <a:solidFill>
                <a:schemeClr val="bg1"/>
              </a:solidFill>
            </a:endParaRPr>
          </a:p>
        </p:txBody>
      </p:sp>
    </p:spTree>
    <p:extLst>
      <p:ext uri="{BB962C8B-B14F-4D97-AF65-F5344CB8AC3E}">
        <p14:creationId xmlns:p14="http://schemas.microsoft.com/office/powerpoint/2010/main" val="3879496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extLst>
              <p:ext uri="{D42A27DB-BD31-4B8C-83A1-F6EECF244321}">
                <p14:modId xmlns:p14="http://schemas.microsoft.com/office/powerpoint/2010/main" val="475055062"/>
              </p:ext>
            </p:extLst>
          </p:nvPr>
        </p:nvGraphicFramePr>
        <p:xfrm>
          <a:off x="4033806" y="689811"/>
          <a:ext cx="4343400" cy="4723855"/>
        </p:xfrm>
        <a:graphic>
          <a:graphicData uri="http://schemas.openxmlformats.org/drawingml/2006/table">
            <a:tbl>
              <a:tblPr firstRow="1" bandRow="1">
                <a:tableStyleId>{073A0DAA-6AF3-43AB-8588-CEC1D06C72B9}</a:tableStyleId>
              </a:tblPr>
              <a:tblGrid>
                <a:gridCol w="26670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tblGrid>
              <a:tr h="814279">
                <a:tc gridSpan="2">
                  <a:txBody>
                    <a:bodyPr/>
                    <a:lstStyle/>
                    <a:p>
                      <a:r>
                        <a:rPr lang="en-US" sz="3200" b="1" dirty="0" smtClean="0">
                          <a:solidFill>
                            <a:schemeClr val="tx1"/>
                          </a:solidFill>
                          <a:latin typeface="Arial Black" pitchFamily="34" charset="0"/>
                        </a:rPr>
                        <a:t>Nutrition Facts</a:t>
                      </a:r>
                    </a:p>
                    <a:p>
                      <a:r>
                        <a:rPr lang="en-US" sz="1800" b="0" dirty="0" smtClean="0">
                          <a:solidFill>
                            <a:schemeClr val="tx1"/>
                          </a:solidFill>
                        </a:rPr>
                        <a:t>Serving Size  1 presentation</a:t>
                      </a:r>
                      <a:endParaRPr lang="en-US" sz="1800" b="0" dirty="0">
                        <a:solidFill>
                          <a:schemeClr val="tx1"/>
                        </a:solidFill>
                      </a:endParaRPr>
                    </a:p>
                  </a:txBody>
                  <a:tcPr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solidFill>
                      <a:schemeClr val="bg1"/>
                    </a:solidFill>
                  </a:tcPr>
                </a:tc>
                <a:tc hMerge="1">
                  <a:txBody>
                    <a:bodyPr/>
                    <a:lstStyle/>
                    <a:p>
                      <a:endParaRPr lang="en-US"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65748">
                <a:tc gridSpan="2">
                  <a:txBody>
                    <a:bodyPr/>
                    <a:lstStyle/>
                    <a:p>
                      <a:r>
                        <a:rPr lang="en-US" sz="1800" dirty="0" smtClean="0">
                          <a:solidFill>
                            <a:schemeClr val="tx1"/>
                          </a:solidFill>
                        </a:rPr>
                        <a:t>Amount Per Serving</a:t>
                      </a:r>
                      <a:endParaRPr lang="en-US" sz="1800" dirty="0">
                        <a:solidFill>
                          <a:schemeClr val="tx1"/>
                        </a:solidFill>
                      </a:endParaRPr>
                    </a:p>
                  </a:txBody>
                  <a:tcPr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endParaRPr lang="en-US" dirty="0">
                        <a:solidFill>
                          <a:schemeClr val="tx1"/>
                        </a:solidFill>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4623">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tx1"/>
                          </a:solidFill>
                        </a:rPr>
                        <a:t>Slides 30                                          Minutes 30</a:t>
                      </a:r>
                    </a:p>
                  </a:txBody>
                  <a:tcPr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76200" cap="flat" cmpd="sng" algn="ctr">
                      <a:solidFill>
                        <a:schemeClr val="tx1"/>
                      </a:solidFill>
                      <a:prstDash val="solid"/>
                      <a:round/>
                      <a:headEnd type="none" w="med" len="med"/>
                      <a:tailEnd type="none" w="med" len="med"/>
                    </a:lnB>
                    <a:solidFill>
                      <a:schemeClr val="bg1"/>
                    </a:solidFill>
                  </a:tcPr>
                </a:tc>
                <a:tc hMerge="1">
                  <a:txBody>
                    <a:bodyPr/>
                    <a:lstStyle/>
                    <a:p>
                      <a:endParaRPr lang="en-US" dirty="0">
                        <a:solidFill>
                          <a:schemeClr val="tx1"/>
                        </a:solidFill>
                      </a:endParaRPr>
                    </a:p>
                  </a:txBody>
                  <a:tcPr>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762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80944">
                <a:tc>
                  <a:txBody>
                    <a:bodyPr/>
                    <a:lstStyle/>
                    <a:p>
                      <a:pPr algn="r"/>
                      <a:endParaRPr lang="en-US" sz="1800" dirty="0">
                        <a:solidFill>
                          <a:schemeClr val="tx1"/>
                        </a:solidFill>
                      </a:endParaRPr>
                    </a:p>
                  </a:txBody>
                  <a:tcPr marT="45713" marB="45713">
                    <a:lnL w="12700" cap="flat" cmpd="sng" algn="ctr">
                      <a:solidFill>
                        <a:schemeClr val="tx1"/>
                      </a:solidFill>
                      <a:prstDash val="solid"/>
                      <a:round/>
                      <a:headEnd type="none" w="med" len="med"/>
                      <a:tailEnd type="none" w="med" len="med"/>
                    </a:lnL>
                    <a:lnT w="762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tx1"/>
                          </a:solidFill>
                        </a:rPr>
                        <a:t>% Daily Value*</a:t>
                      </a:r>
                    </a:p>
                  </a:txBody>
                  <a:tcPr marT="45713" marB="45713">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443452">
                <a:tc>
                  <a:txBody>
                    <a:bodyPr/>
                    <a:lstStyle/>
                    <a:p>
                      <a:r>
                        <a:rPr lang="en-US" sz="1800" dirty="0" smtClean="0">
                          <a:solidFill>
                            <a:schemeClr val="tx1"/>
                          </a:solidFill>
                        </a:rPr>
                        <a:t>Map</a:t>
                      </a:r>
                      <a:r>
                        <a:rPr lang="en-US" sz="1800" baseline="0" dirty="0" smtClean="0">
                          <a:solidFill>
                            <a:schemeClr val="tx1"/>
                          </a:solidFill>
                        </a:rPr>
                        <a:t>s 11</a:t>
                      </a:r>
                      <a:endParaRPr lang="en-US" sz="1800" dirty="0" smtClean="0">
                        <a:solidFill>
                          <a:schemeClr val="tx1"/>
                        </a:solidFill>
                      </a:endParaRPr>
                    </a:p>
                  </a:txBody>
                  <a:tcPr marT="45713" marB="4571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lang="en-US" sz="1800" dirty="0" smtClean="0">
                          <a:solidFill>
                            <a:schemeClr val="tx1"/>
                          </a:solidFill>
                        </a:rPr>
                        <a:t>550%</a:t>
                      </a:r>
                      <a:endParaRPr lang="en-US" sz="1800" dirty="0">
                        <a:solidFill>
                          <a:schemeClr val="tx1"/>
                        </a:solidFill>
                      </a:endParaRPr>
                    </a:p>
                  </a:txBody>
                  <a:tcPr marT="45713" marB="45713">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33409">
                <a:tc>
                  <a:txBody>
                    <a:bodyPr/>
                    <a:lstStyle/>
                    <a:p>
                      <a:r>
                        <a:rPr lang="en-US" sz="1800" dirty="0" smtClean="0">
                          <a:solidFill>
                            <a:schemeClr val="tx1"/>
                          </a:solidFill>
                        </a:rPr>
                        <a:t>Plots 4</a:t>
                      </a:r>
                      <a:endParaRPr lang="en-US" sz="1800" dirty="0">
                        <a:solidFill>
                          <a:schemeClr val="tx1"/>
                        </a:solidFill>
                      </a:endParaRPr>
                    </a:p>
                  </a:txBody>
                  <a:tcPr marT="45713" marB="4571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lang="en-US" sz="1800" dirty="0" smtClean="0">
                          <a:solidFill>
                            <a:schemeClr val="tx1"/>
                          </a:solidFill>
                        </a:rPr>
                        <a:t>100%</a:t>
                      </a:r>
                      <a:endParaRPr lang="en-US" sz="1800" dirty="0">
                        <a:solidFill>
                          <a:schemeClr val="tx1"/>
                        </a:solidFill>
                      </a:endParaRPr>
                    </a:p>
                  </a:txBody>
                  <a:tcPr marT="45713" marB="45713">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80944">
                <a:tc>
                  <a:txBody>
                    <a:bodyPr/>
                    <a:lstStyle/>
                    <a:p>
                      <a:r>
                        <a:rPr lang="en-US" sz="1800" dirty="0" smtClean="0">
                          <a:solidFill>
                            <a:schemeClr val="tx1"/>
                          </a:solidFill>
                        </a:rPr>
                        <a:t>Photos 10</a:t>
                      </a:r>
                      <a:endParaRPr lang="en-US" sz="1800" dirty="0">
                        <a:solidFill>
                          <a:schemeClr val="tx1"/>
                        </a:solidFill>
                      </a:endParaRPr>
                    </a:p>
                  </a:txBody>
                  <a:tcPr marT="45713" marB="4571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lang="en-US" sz="1800" dirty="0" smtClean="0">
                          <a:solidFill>
                            <a:schemeClr val="tx1"/>
                          </a:solidFill>
                        </a:rPr>
                        <a:t>50%</a:t>
                      </a:r>
                      <a:endParaRPr lang="en-US" sz="1800" dirty="0">
                        <a:solidFill>
                          <a:schemeClr val="tx1"/>
                        </a:solidFill>
                      </a:endParaRPr>
                    </a:p>
                  </a:txBody>
                  <a:tcPr marT="45713" marB="45713">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80944">
                <a:tc>
                  <a:txBody>
                    <a:bodyPr/>
                    <a:lstStyle/>
                    <a:p>
                      <a:r>
                        <a:rPr lang="en-US" sz="1800" dirty="0" smtClean="0">
                          <a:solidFill>
                            <a:schemeClr val="tx1"/>
                          </a:solidFill>
                        </a:rPr>
                        <a:t>Cartoons 0</a:t>
                      </a:r>
                      <a:endParaRPr lang="en-US" sz="1800" dirty="0">
                        <a:solidFill>
                          <a:schemeClr val="tx1"/>
                        </a:solidFill>
                      </a:endParaRPr>
                    </a:p>
                  </a:txBody>
                  <a:tcPr marT="45713" marB="4571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solidFill>
                      <a:schemeClr val="bg1"/>
                    </a:solidFill>
                  </a:tcPr>
                </a:tc>
                <a:tc>
                  <a:txBody>
                    <a:bodyPr/>
                    <a:lstStyle/>
                    <a:p>
                      <a:pPr algn="r"/>
                      <a:r>
                        <a:rPr lang="en-US" sz="1800" dirty="0" smtClean="0">
                          <a:solidFill>
                            <a:schemeClr val="tx1"/>
                          </a:solidFill>
                        </a:rPr>
                        <a:t>0%</a:t>
                      </a:r>
                      <a:endParaRPr lang="en-US" sz="1800" dirty="0">
                        <a:solidFill>
                          <a:schemeClr val="tx1"/>
                        </a:solidFill>
                      </a:endParaRPr>
                    </a:p>
                  </a:txBody>
                  <a:tcPr marT="45713" marB="45713">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80944">
                <a:tc>
                  <a:txBody>
                    <a:bodyPr/>
                    <a:lstStyle/>
                    <a:p>
                      <a:r>
                        <a:rPr lang="en-US" sz="1800" dirty="0" err="1" smtClean="0">
                          <a:solidFill>
                            <a:schemeClr val="tx1"/>
                          </a:solidFill>
                        </a:rPr>
                        <a:t>Humour</a:t>
                      </a:r>
                      <a:endParaRPr lang="en-US" sz="1800" dirty="0">
                        <a:solidFill>
                          <a:schemeClr val="tx1"/>
                        </a:solidFill>
                      </a:endParaRPr>
                    </a:p>
                  </a:txBody>
                  <a:tcPr marT="45713" marB="45713">
                    <a:lnL w="12700" cap="flat" cmpd="sng" algn="ctr">
                      <a:solidFill>
                        <a:schemeClr val="tx1"/>
                      </a:solidFill>
                      <a:prstDash val="solid"/>
                      <a:round/>
                      <a:headEnd type="none" w="med" len="med"/>
                      <a:tailEnd type="none" w="med" len="med"/>
                    </a:lnL>
                    <a:lnT w="762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lang="en-US" sz="1800" dirty="0" smtClean="0">
                          <a:solidFill>
                            <a:schemeClr val="tx1"/>
                          </a:solidFill>
                        </a:rPr>
                        <a:t>5% ?</a:t>
                      </a:r>
                      <a:endParaRPr lang="en-US" sz="1800" dirty="0">
                        <a:solidFill>
                          <a:schemeClr val="tx1"/>
                        </a:solidFill>
                      </a:endParaRPr>
                    </a:p>
                  </a:txBody>
                  <a:tcPr marT="45713" marB="45713">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709421">
                <a:tc gridSpan="2">
                  <a:txBody>
                    <a:bodyPr/>
                    <a:lstStyle/>
                    <a:p>
                      <a:r>
                        <a:rPr lang="en-US" sz="1800" dirty="0" smtClean="0">
                          <a:solidFill>
                            <a:schemeClr val="tx1"/>
                          </a:solidFill>
                        </a:rPr>
                        <a:t>* Percent Daily Values are based on a</a:t>
                      </a:r>
                      <a:r>
                        <a:rPr lang="en-US" sz="1800" baseline="0" dirty="0" smtClean="0">
                          <a:solidFill>
                            <a:schemeClr val="tx1"/>
                          </a:solidFill>
                        </a:rPr>
                        <a:t> diet of </a:t>
                      </a:r>
                      <a:r>
                        <a:rPr lang="en-US" sz="1800" dirty="0" smtClean="0">
                          <a:solidFill>
                            <a:schemeClr val="tx1"/>
                          </a:solidFill>
                        </a:rPr>
                        <a:t>one </a:t>
                      </a:r>
                      <a:r>
                        <a:rPr lang="en-US" sz="1800" baseline="0" dirty="0" smtClean="0">
                          <a:solidFill>
                            <a:schemeClr val="tx1"/>
                          </a:solidFill>
                        </a:rPr>
                        <a:t>Annual Conference.</a:t>
                      </a:r>
                      <a:endParaRPr lang="en-US" sz="1800" dirty="0">
                        <a:solidFill>
                          <a:schemeClr val="tx1"/>
                        </a:solidFill>
                      </a:endParaRPr>
                    </a:p>
                  </a:txBody>
                  <a:tcPr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dirty="0">
                        <a:solidFill>
                          <a:schemeClr val="tx1"/>
                        </a:solidFill>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093692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3"/>
          <p:cNvSpPr txBox="1">
            <a:spLocks/>
          </p:cNvSpPr>
          <p:nvPr/>
        </p:nvSpPr>
        <p:spPr>
          <a:xfrm>
            <a:off x="1426554" y="1256314"/>
            <a:ext cx="8367152" cy="184083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1">
              <a:spcBef>
                <a:spcPct val="20000"/>
              </a:spcBef>
              <a:defRPr/>
            </a:pPr>
            <a:r>
              <a:rPr lang="en-US" sz="2800" dirty="0"/>
              <a:t>December 2</a:t>
            </a:r>
            <a:r>
              <a:rPr lang="en-US" sz="2800" baseline="30000" dirty="0"/>
              <a:t>nd</a:t>
            </a:r>
            <a:r>
              <a:rPr lang="en-US" sz="2800" dirty="0"/>
              <a:t> 2005</a:t>
            </a:r>
          </a:p>
          <a:p>
            <a:pPr marL="1143000" lvl="2" indent="-228600">
              <a:spcBef>
                <a:spcPct val="20000"/>
              </a:spcBef>
              <a:buFont typeface="Arial" pitchFamily="34" charset="0"/>
              <a:buChar char="•"/>
              <a:defRPr/>
            </a:pPr>
            <a:r>
              <a:rPr lang="en-US" sz="2400" dirty="0" smtClean="0">
                <a:solidFill>
                  <a:srgbClr val="0338E1"/>
                </a:solidFill>
              </a:rPr>
              <a:t>6°C </a:t>
            </a:r>
            <a:r>
              <a:rPr lang="en-US" sz="2400" dirty="0">
                <a:solidFill>
                  <a:srgbClr val="0338E1"/>
                </a:solidFill>
              </a:rPr>
              <a:t>snowing in </a:t>
            </a:r>
            <a:r>
              <a:rPr lang="en-US" sz="2400" dirty="0" smtClean="0">
                <a:solidFill>
                  <a:srgbClr val="0338E1"/>
                </a:solidFill>
              </a:rPr>
              <a:t>______</a:t>
            </a:r>
          </a:p>
          <a:p>
            <a:pPr marL="1143000" lvl="2" indent="-228600">
              <a:spcBef>
                <a:spcPct val="20000"/>
              </a:spcBef>
              <a:buFont typeface="Arial" pitchFamily="34" charset="0"/>
              <a:buChar char="•"/>
              <a:defRPr/>
            </a:pPr>
            <a:r>
              <a:rPr lang="en-US" sz="2400" dirty="0">
                <a:solidFill>
                  <a:srgbClr val="FF0000"/>
                </a:solidFill>
              </a:rPr>
              <a:t>19°C sunny in ______ </a:t>
            </a:r>
          </a:p>
        </p:txBody>
      </p:sp>
      <p:sp>
        <p:nvSpPr>
          <p:cNvPr id="10" name="Title 1"/>
          <p:cNvSpPr txBox="1">
            <a:spLocks/>
          </p:cNvSpPr>
          <p:nvPr/>
        </p:nvSpPr>
        <p:spPr>
          <a:xfrm>
            <a:off x="471712" y="381076"/>
            <a:ext cx="11720288" cy="108488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base">
              <a:spcBef>
                <a:spcPct val="50000"/>
              </a:spcBef>
              <a:spcAft>
                <a:spcPct val="0"/>
              </a:spcAft>
              <a:defRPr/>
            </a:pPr>
            <a:r>
              <a:rPr lang="en-US" altLang="en-US" dirty="0">
                <a:solidFill>
                  <a:srgbClr val="004361"/>
                </a:solidFill>
                <a:latin typeface="+mn-lt"/>
                <a:ea typeface="+mn-ea"/>
                <a:cs typeface="+mn-cs"/>
              </a:rPr>
              <a:t>Weather: conditions at a specific location &amp; time</a:t>
            </a:r>
          </a:p>
        </p:txBody>
      </p:sp>
      <p:sp>
        <p:nvSpPr>
          <p:cNvPr id="9" name="Title 1"/>
          <p:cNvSpPr>
            <a:spLocks noGrp="1"/>
          </p:cNvSpPr>
          <p:nvPr>
            <p:ph type="title"/>
          </p:nvPr>
        </p:nvSpPr>
        <p:spPr>
          <a:xfrm>
            <a:off x="0" y="3268578"/>
            <a:ext cx="10515600" cy="1084881"/>
          </a:xfrm>
        </p:spPr>
        <p:txBody>
          <a:bodyPr>
            <a:normAutofit/>
          </a:bodyPr>
          <a:lstStyle/>
          <a:p>
            <a:pPr algn="ctr" fontAlgn="base">
              <a:spcBef>
                <a:spcPct val="50000"/>
              </a:spcBef>
              <a:spcAft>
                <a:spcPct val="0"/>
              </a:spcAft>
              <a:defRPr/>
            </a:pPr>
            <a:r>
              <a:rPr lang="en-US" altLang="en-US" dirty="0">
                <a:solidFill>
                  <a:srgbClr val="004361"/>
                </a:solidFill>
                <a:latin typeface="+mn-lt"/>
                <a:ea typeface="+mn-ea"/>
                <a:cs typeface="+mn-cs"/>
              </a:rPr>
              <a:t>Climate: long </a:t>
            </a:r>
            <a:r>
              <a:rPr lang="en-US" altLang="en-US" dirty="0" smtClean="0">
                <a:solidFill>
                  <a:srgbClr val="004361"/>
                </a:solidFill>
                <a:latin typeface="+mn-lt"/>
                <a:ea typeface="+mn-ea"/>
                <a:cs typeface="+mn-cs"/>
              </a:rPr>
              <a:t>term statistics of weather</a:t>
            </a:r>
            <a:endParaRPr lang="en-US" altLang="en-US" dirty="0">
              <a:solidFill>
                <a:srgbClr val="004361"/>
              </a:solidFill>
              <a:latin typeface="+mn-lt"/>
              <a:ea typeface="+mn-ea"/>
              <a:cs typeface="+mn-cs"/>
            </a:endParaRPr>
          </a:p>
        </p:txBody>
      </p:sp>
      <p:sp>
        <p:nvSpPr>
          <p:cNvPr id="2" name="Content Placeholder 1"/>
          <p:cNvSpPr>
            <a:spLocks noGrp="1"/>
          </p:cNvSpPr>
          <p:nvPr>
            <p:ph idx="1"/>
          </p:nvPr>
        </p:nvSpPr>
        <p:spPr/>
        <p:txBody>
          <a:bodyPr/>
          <a:lstStyle/>
          <a:p>
            <a:endParaRPr lang="en-CA" dirty="0"/>
          </a:p>
        </p:txBody>
      </p:sp>
    </p:spTree>
    <p:extLst>
      <p:ext uri="{BB962C8B-B14F-4D97-AF65-F5344CB8AC3E}">
        <p14:creationId xmlns:p14="http://schemas.microsoft.com/office/powerpoint/2010/main" val="818127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t="2466"/>
          <a:stretch/>
        </p:blipFill>
        <p:spPr>
          <a:xfrm>
            <a:off x="1354677" y="950495"/>
            <a:ext cx="3973954" cy="2906954"/>
          </a:xfrm>
        </p:spPr>
      </p:pic>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l="10859" t="730" b="1925"/>
          <a:stretch/>
        </p:blipFill>
        <p:spPr>
          <a:xfrm>
            <a:off x="6908000" y="950495"/>
            <a:ext cx="3973954" cy="2898745"/>
          </a:xfrm>
          <a:prstGeom prst="rect">
            <a:avLst/>
          </a:prstGeom>
        </p:spPr>
      </p:pic>
      <p:sp>
        <p:nvSpPr>
          <p:cNvPr id="10" name="Title 3"/>
          <p:cNvSpPr txBox="1">
            <a:spLocks/>
          </p:cNvSpPr>
          <p:nvPr/>
        </p:nvSpPr>
        <p:spPr>
          <a:xfrm>
            <a:off x="2124385" y="250525"/>
            <a:ext cx="2545335" cy="44794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CA" sz="3200" b="1" dirty="0" smtClean="0"/>
              <a:t>Victoria</a:t>
            </a:r>
            <a:endParaRPr lang="en-CA" sz="3200" b="1" dirty="0"/>
          </a:p>
        </p:txBody>
      </p:sp>
      <p:sp>
        <p:nvSpPr>
          <p:cNvPr id="11" name="Title 3"/>
          <p:cNvSpPr txBox="1">
            <a:spLocks/>
          </p:cNvSpPr>
          <p:nvPr/>
        </p:nvSpPr>
        <p:spPr>
          <a:xfrm>
            <a:off x="7674453" y="250526"/>
            <a:ext cx="2545335" cy="44794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CA" sz="3200" b="1" dirty="0" smtClean="0"/>
              <a:t>Montreal</a:t>
            </a:r>
            <a:endParaRPr lang="en-CA" sz="3200" b="1" dirty="0"/>
          </a:p>
        </p:txBody>
      </p:sp>
      <p:pic>
        <p:nvPicPr>
          <p:cNvPr id="8" name="Content Placeholder 2"/>
          <p:cNvPicPr>
            <a:picLocks noChangeAspect="1"/>
          </p:cNvPicPr>
          <p:nvPr/>
        </p:nvPicPr>
        <p:blipFill rotWithShape="1">
          <a:blip r:embed="rId5">
            <a:extLst>
              <a:ext uri="{28A0092B-C50C-407E-A947-70E740481C1C}">
                <a14:useLocalDpi xmlns:a14="http://schemas.microsoft.com/office/drawing/2010/main" val="0"/>
              </a:ext>
            </a:extLst>
          </a:blip>
          <a:srcRect l="11999" r="14692"/>
          <a:stretch/>
        </p:blipFill>
        <p:spPr>
          <a:xfrm>
            <a:off x="1316415" y="3955319"/>
            <a:ext cx="4050478" cy="2914233"/>
          </a:xfrm>
          <a:prstGeom prst="rect">
            <a:avLst/>
          </a:prstGeom>
        </p:spPr>
      </p:pic>
      <p:pic>
        <p:nvPicPr>
          <p:cNvPr id="9" name="Picture 8"/>
          <p:cNvPicPr>
            <a:picLocks noChangeAspect="1"/>
          </p:cNvPicPr>
          <p:nvPr/>
        </p:nvPicPr>
        <p:blipFill rotWithShape="1">
          <a:blip r:embed="rId6">
            <a:extLst>
              <a:ext uri="{28A0092B-C50C-407E-A947-70E740481C1C}">
                <a14:useLocalDpi xmlns:a14="http://schemas.microsoft.com/office/drawing/2010/main" val="0"/>
              </a:ext>
            </a:extLst>
          </a:blip>
          <a:srcRect r="9009"/>
          <a:stretch/>
        </p:blipFill>
        <p:spPr>
          <a:xfrm>
            <a:off x="6908000" y="3955319"/>
            <a:ext cx="3977537" cy="2914233"/>
          </a:xfrm>
          <a:prstGeom prst="rect">
            <a:avLst/>
          </a:prstGeom>
        </p:spPr>
      </p:pic>
      <p:sp>
        <p:nvSpPr>
          <p:cNvPr id="3" name="Oval 2"/>
          <p:cNvSpPr/>
          <p:nvPr/>
        </p:nvSpPr>
        <p:spPr>
          <a:xfrm>
            <a:off x="44631" y="590560"/>
            <a:ext cx="11903242" cy="3525252"/>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nvGrpSpPr>
          <p:cNvPr id="12" name="Group 11"/>
          <p:cNvGrpSpPr/>
          <p:nvPr/>
        </p:nvGrpSpPr>
        <p:grpSpPr>
          <a:xfrm>
            <a:off x="145535" y="12032"/>
            <a:ext cx="1170880" cy="938463"/>
            <a:chOff x="2851516" y="4214429"/>
            <a:chExt cx="1602630" cy="1133856"/>
          </a:xfrm>
        </p:grpSpPr>
        <p:grpSp>
          <p:nvGrpSpPr>
            <p:cNvPr id="13" name="Group 12"/>
            <p:cNvGrpSpPr/>
            <p:nvPr/>
          </p:nvGrpSpPr>
          <p:grpSpPr>
            <a:xfrm>
              <a:off x="2890912" y="4344618"/>
              <a:ext cx="988645" cy="795545"/>
              <a:chOff x="5119050" y="4120945"/>
              <a:chExt cx="988645" cy="795545"/>
            </a:xfrm>
          </p:grpSpPr>
          <p:pic>
            <p:nvPicPr>
              <p:cNvPr id="17" name="Picture 16" descr="noun_1736582_cc.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831271" y="4465785"/>
                <a:ext cx="276424" cy="240574"/>
              </a:xfrm>
              <a:prstGeom prst="rect">
                <a:avLst/>
              </a:prstGeom>
              <a:ln>
                <a:noFill/>
              </a:ln>
            </p:spPr>
          </p:pic>
          <p:pic>
            <p:nvPicPr>
              <p:cNvPr id="18" name="Picture 17" descr="noun_1736582_cc.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92292" y="4120945"/>
                <a:ext cx="276424" cy="240574"/>
              </a:xfrm>
              <a:prstGeom prst="rect">
                <a:avLst/>
              </a:prstGeom>
              <a:ln>
                <a:noFill/>
              </a:ln>
            </p:spPr>
          </p:pic>
          <p:grpSp>
            <p:nvGrpSpPr>
              <p:cNvPr id="19" name="Group 18"/>
              <p:cNvGrpSpPr/>
              <p:nvPr/>
            </p:nvGrpSpPr>
            <p:grpSpPr>
              <a:xfrm>
                <a:off x="5119050" y="4420775"/>
                <a:ext cx="640770" cy="495715"/>
                <a:chOff x="5119050" y="4420775"/>
                <a:chExt cx="640770" cy="495715"/>
              </a:xfrm>
            </p:grpSpPr>
            <p:pic>
              <p:nvPicPr>
                <p:cNvPr id="20" name="Picture 19" descr="noun_1736582_cc.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34054" y="4420775"/>
                  <a:ext cx="276424" cy="240574"/>
                </a:xfrm>
                <a:prstGeom prst="rect">
                  <a:avLst/>
                </a:prstGeom>
                <a:ln>
                  <a:noFill/>
                </a:ln>
              </p:spPr>
            </p:pic>
            <p:pic>
              <p:nvPicPr>
                <p:cNvPr id="21" name="Picture 20" descr="noun_1736582_cc.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9050" y="4571204"/>
                  <a:ext cx="276424" cy="240574"/>
                </a:xfrm>
                <a:prstGeom prst="rect">
                  <a:avLst/>
                </a:prstGeom>
                <a:ln>
                  <a:noFill/>
                </a:ln>
              </p:spPr>
            </p:pic>
            <p:pic>
              <p:nvPicPr>
                <p:cNvPr id="22" name="Picture 21" descr="noun_1736582_cc.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83396" y="4675916"/>
                  <a:ext cx="276424" cy="240574"/>
                </a:xfrm>
                <a:prstGeom prst="rect">
                  <a:avLst/>
                </a:prstGeom>
                <a:ln>
                  <a:noFill/>
                </a:ln>
              </p:spPr>
            </p:pic>
          </p:grpSp>
        </p:grpSp>
        <p:grpSp>
          <p:nvGrpSpPr>
            <p:cNvPr id="14" name="Group 13"/>
            <p:cNvGrpSpPr/>
            <p:nvPr/>
          </p:nvGrpSpPr>
          <p:grpSpPr>
            <a:xfrm>
              <a:off x="2851516" y="4214429"/>
              <a:ext cx="1602630" cy="1133856"/>
              <a:chOff x="5197840" y="3964981"/>
              <a:chExt cx="1602630" cy="1133856"/>
            </a:xfrm>
          </p:grpSpPr>
          <p:pic>
            <p:nvPicPr>
              <p:cNvPr id="15" name="Picture 14" descr="noun_1736582_cc.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97840" y="4092080"/>
                <a:ext cx="276424" cy="240574"/>
              </a:xfrm>
              <a:prstGeom prst="rect">
                <a:avLst/>
              </a:prstGeom>
              <a:ln>
                <a:noFill/>
              </a:ln>
            </p:spPr>
          </p:pic>
          <p:pic>
            <p:nvPicPr>
              <p:cNvPr id="16" name="Picture 15" descr="Shovel.pn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22062" y="3964981"/>
                <a:ext cx="978408" cy="1133856"/>
              </a:xfrm>
              <a:prstGeom prst="rect">
                <a:avLst/>
              </a:prstGeom>
            </p:spPr>
          </p:pic>
        </p:grpSp>
      </p:grpSp>
      <p:pic>
        <p:nvPicPr>
          <p:cNvPr id="4" name="Picture 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881954" y="18634"/>
            <a:ext cx="1310046" cy="1310046"/>
          </a:xfrm>
          <a:prstGeom prst="rect">
            <a:avLst/>
          </a:prstGeom>
        </p:spPr>
      </p:pic>
      <p:sp>
        <p:nvSpPr>
          <p:cNvPr id="23" name="Oval 22"/>
          <p:cNvSpPr/>
          <p:nvPr/>
        </p:nvSpPr>
        <p:spPr>
          <a:xfrm>
            <a:off x="-39618" y="3611550"/>
            <a:ext cx="11903242" cy="3525252"/>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nvGrpSpPr>
          <p:cNvPr id="24" name="Group 23"/>
          <p:cNvGrpSpPr/>
          <p:nvPr/>
        </p:nvGrpSpPr>
        <p:grpSpPr>
          <a:xfrm>
            <a:off x="10903893" y="35527"/>
            <a:ext cx="1170880" cy="938463"/>
            <a:chOff x="2851516" y="4214429"/>
            <a:chExt cx="1602630" cy="1133856"/>
          </a:xfrm>
        </p:grpSpPr>
        <p:grpSp>
          <p:nvGrpSpPr>
            <p:cNvPr id="25" name="Group 24"/>
            <p:cNvGrpSpPr/>
            <p:nvPr/>
          </p:nvGrpSpPr>
          <p:grpSpPr>
            <a:xfrm>
              <a:off x="2890912" y="4344618"/>
              <a:ext cx="988645" cy="795545"/>
              <a:chOff x="5119050" y="4120945"/>
              <a:chExt cx="988645" cy="795545"/>
            </a:xfrm>
          </p:grpSpPr>
          <p:pic>
            <p:nvPicPr>
              <p:cNvPr id="29" name="Picture 28" descr="noun_1736582_cc.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831271" y="4465785"/>
                <a:ext cx="276424" cy="240574"/>
              </a:xfrm>
              <a:prstGeom prst="rect">
                <a:avLst/>
              </a:prstGeom>
              <a:ln>
                <a:noFill/>
              </a:ln>
            </p:spPr>
          </p:pic>
          <p:pic>
            <p:nvPicPr>
              <p:cNvPr id="30" name="Picture 29" descr="noun_1736582_cc.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92292" y="4120945"/>
                <a:ext cx="276424" cy="240574"/>
              </a:xfrm>
              <a:prstGeom prst="rect">
                <a:avLst/>
              </a:prstGeom>
              <a:ln>
                <a:noFill/>
              </a:ln>
            </p:spPr>
          </p:pic>
          <p:grpSp>
            <p:nvGrpSpPr>
              <p:cNvPr id="31" name="Group 30"/>
              <p:cNvGrpSpPr/>
              <p:nvPr/>
            </p:nvGrpSpPr>
            <p:grpSpPr>
              <a:xfrm>
                <a:off x="5119050" y="4420775"/>
                <a:ext cx="640770" cy="495715"/>
                <a:chOff x="5119050" y="4420775"/>
                <a:chExt cx="640770" cy="495715"/>
              </a:xfrm>
            </p:grpSpPr>
            <p:pic>
              <p:nvPicPr>
                <p:cNvPr id="32" name="Picture 31" descr="noun_1736582_cc.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34054" y="4420775"/>
                  <a:ext cx="276424" cy="240574"/>
                </a:xfrm>
                <a:prstGeom prst="rect">
                  <a:avLst/>
                </a:prstGeom>
                <a:ln>
                  <a:noFill/>
                </a:ln>
              </p:spPr>
            </p:pic>
            <p:pic>
              <p:nvPicPr>
                <p:cNvPr id="33" name="Picture 32" descr="noun_1736582_cc.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9050" y="4571204"/>
                  <a:ext cx="276424" cy="240574"/>
                </a:xfrm>
                <a:prstGeom prst="rect">
                  <a:avLst/>
                </a:prstGeom>
                <a:ln>
                  <a:noFill/>
                </a:ln>
              </p:spPr>
            </p:pic>
            <p:pic>
              <p:nvPicPr>
                <p:cNvPr id="34" name="Picture 33" descr="noun_1736582_cc.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83396" y="4675916"/>
                  <a:ext cx="276424" cy="240574"/>
                </a:xfrm>
                <a:prstGeom prst="rect">
                  <a:avLst/>
                </a:prstGeom>
                <a:ln>
                  <a:noFill/>
                </a:ln>
              </p:spPr>
            </p:pic>
          </p:grpSp>
        </p:grpSp>
        <p:grpSp>
          <p:nvGrpSpPr>
            <p:cNvPr id="26" name="Group 25"/>
            <p:cNvGrpSpPr/>
            <p:nvPr/>
          </p:nvGrpSpPr>
          <p:grpSpPr>
            <a:xfrm>
              <a:off x="2851516" y="4214429"/>
              <a:ext cx="1602630" cy="1133856"/>
              <a:chOff x="5197840" y="3964981"/>
              <a:chExt cx="1602630" cy="1133856"/>
            </a:xfrm>
          </p:grpSpPr>
          <p:pic>
            <p:nvPicPr>
              <p:cNvPr id="27" name="Picture 26" descr="noun_1736582_cc.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97840" y="4092080"/>
                <a:ext cx="276424" cy="240574"/>
              </a:xfrm>
              <a:prstGeom prst="rect">
                <a:avLst/>
              </a:prstGeom>
              <a:ln>
                <a:noFill/>
              </a:ln>
            </p:spPr>
          </p:pic>
          <p:pic>
            <p:nvPicPr>
              <p:cNvPr id="28" name="Picture 27" descr="Shovel.pn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22062" y="3964981"/>
                <a:ext cx="978408" cy="1133856"/>
              </a:xfrm>
              <a:prstGeom prst="rect">
                <a:avLst/>
              </a:prstGeom>
            </p:spPr>
          </p:pic>
        </p:grpSp>
      </p:grpSp>
      <p:pic>
        <p:nvPicPr>
          <p:cNvPr id="35" name="Picture 3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4631" y="842"/>
            <a:ext cx="1310046" cy="1310046"/>
          </a:xfrm>
          <a:prstGeom prst="rect">
            <a:avLst/>
          </a:prstGeom>
        </p:spPr>
      </p:pic>
    </p:spTree>
    <p:extLst>
      <p:ext uri="{BB962C8B-B14F-4D97-AF65-F5344CB8AC3E}">
        <p14:creationId xmlns:p14="http://schemas.microsoft.com/office/powerpoint/2010/main" val="3257299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3"/>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12"/>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0"/>
                                          </p:stCondLst>
                                        </p:cTn>
                                        <p:tgtEl>
                                          <p:spTgt spid="4"/>
                                        </p:tgtEl>
                                        <p:attrNameLst>
                                          <p:attrName>style.visibility</p:attrName>
                                        </p:attrNameLst>
                                      </p:cBhvr>
                                      <p:to>
                                        <p:strVal val="hidden"/>
                                      </p:to>
                                    </p:set>
                                  </p:childTnLst>
                                </p:cTn>
                              </p:par>
                              <p:par>
                                <p:cTn id="19" presetID="1"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837000" y="0"/>
            <a:ext cx="10515600" cy="1084881"/>
          </a:xfrm>
        </p:spPr>
        <p:txBody>
          <a:bodyPr>
            <a:normAutofit/>
          </a:bodyPr>
          <a:lstStyle/>
          <a:p>
            <a:pPr algn="ctr" fontAlgn="base">
              <a:spcBef>
                <a:spcPct val="50000"/>
              </a:spcBef>
              <a:spcAft>
                <a:spcPct val="0"/>
              </a:spcAft>
              <a:defRPr/>
            </a:pPr>
            <a:r>
              <a:rPr lang="en-US" altLang="en-US" dirty="0">
                <a:solidFill>
                  <a:srgbClr val="004361"/>
                </a:solidFill>
                <a:latin typeface="+mn-lt"/>
                <a:ea typeface="+mn-ea"/>
                <a:cs typeface="+mn-cs"/>
              </a:rPr>
              <a:t>Climate: long </a:t>
            </a:r>
            <a:r>
              <a:rPr lang="en-US" altLang="en-US" dirty="0" smtClean="0">
                <a:solidFill>
                  <a:srgbClr val="004361"/>
                </a:solidFill>
                <a:latin typeface="+mn-lt"/>
                <a:ea typeface="+mn-ea"/>
                <a:cs typeface="+mn-cs"/>
              </a:rPr>
              <a:t>term statistics of weather</a:t>
            </a:r>
            <a:endParaRPr lang="en-US" altLang="en-US" dirty="0">
              <a:solidFill>
                <a:srgbClr val="004361"/>
              </a:solidFill>
              <a:latin typeface="+mn-lt"/>
              <a:ea typeface="+mn-ea"/>
              <a:cs typeface="+mn-cs"/>
            </a:endParaRPr>
          </a:p>
        </p:txBody>
      </p:sp>
      <p:sp>
        <p:nvSpPr>
          <p:cNvPr id="8" name="Content Placeholder 2"/>
          <p:cNvSpPr txBox="1">
            <a:spLocks/>
          </p:cNvSpPr>
          <p:nvPr/>
        </p:nvSpPr>
        <p:spPr>
          <a:xfrm>
            <a:off x="821867" y="1033717"/>
            <a:ext cx="9829800" cy="5230892"/>
          </a:xfrm>
          <a:prstGeom prst="rect">
            <a:avLst/>
          </a:prstGeom>
          <a:solidFill>
            <a:schemeClr val="bg1"/>
          </a:solidFill>
        </p:spPr>
        <p:txBody>
          <a:bodyPr>
            <a:normAutofit lnSpcReduction="10000"/>
          </a:bodyPr>
          <a:lstStyle/>
          <a:p>
            <a:pPr marL="342900" indent="-342900">
              <a:spcBef>
                <a:spcPct val="20000"/>
              </a:spcBef>
              <a:buFont typeface="Arial" pitchFamily="34" charset="0"/>
              <a:buChar char="•"/>
              <a:defRPr/>
            </a:pPr>
            <a:r>
              <a:rPr lang="en-US" sz="3200" dirty="0" smtClean="0"/>
              <a:t>Weather: conditions at a specific location and time</a:t>
            </a:r>
            <a:endParaRPr lang="en-US" sz="3200" dirty="0"/>
          </a:p>
          <a:p>
            <a:pPr marL="742950" lvl="1" indent="-285750">
              <a:spcBef>
                <a:spcPct val="20000"/>
              </a:spcBef>
              <a:buFont typeface="Arial" pitchFamily="34" charset="0"/>
              <a:buChar char="–"/>
              <a:defRPr/>
            </a:pPr>
            <a:r>
              <a:rPr lang="en-US" sz="2800" dirty="0" smtClean="0"/>
              <a:t>December 2</a:t>
            </a:r>
            <a:r>
              <a:rPr lang="en-US" sz="2800" baseline="30000" dirty="0" smtClean="0"/>
              <a:t>nd</a:t>
            </a:r>
            <a:r>
              <a:rPr lang="en-US" sz="2800" dirty="0" smtClean="0"/>
              <a:t> 2005</a:t>
            </a:r>
            <a:endParaRPr lang="en-US" sz="2800" dirty="0"/>
          </a:p>
          <a:p>
            <a:pPr marL="1143000" lvl="2" indent="-228600">
              <a:spcBef>
                <a:spcPct val="20000"/>
              </a:spcBef>
              <a:buFont typeface="Arial" pitchFamily="34" charset="0"/>
              <a:buChar char="•"/>
              <a:defRPr/>
            </a:pPr>
            <a:r>
              <a:rPr lang="en-US" sz="2400" dirty="0" smtClean="0">
                <a:solidFill>
                  <a:srgbClr val="0338E1"/>
                </a:solidFill>
              </a:rPr>
              <a:t>6°C snowing in Victoria</a:t>
            </a:r>
          </a:p>
          <a:p>
            <a:pPr marL="1143000" lvl="2" indent="-228600">
              <a:spcBef>
                <a:spcPct val="20000"/>
              </a:spcBef>
              <a:buFont typeface="Arial" pitchFamily="34" charset="0"/>
              <a:buChar char="•"/>
              <a:defRPr/>
            </a:pPr>
            <a:r>
              <a:rPr lang="en-US" sz="2400" dirty="0">
                <a:solidFill>
                  <a:srgbClr val="FF0000"/>
                </a:solidFill>
              </a:rPr>
              <a:t>19°C sunny in Montreal </a:t>
            </a:r>
            <a:endParaRPr lang="en-US" sz="2400" dirty="0">
              <a:solidFill>
                <a:srgbClr val="0338E1"/>
              </a:solidFill>
            </a:endParaRPr>
          </a:p>
          <a:p>
            <a:pPr marL="1143000" lvl="2" indent="-228600">
              <a:spcBef>
                <a:spcPct val="20000"/>
              </a:spcBef>
              <a:defRPr/>
            </a:pPr>
            <a:r>
              <a:rPr lang="en-US" sz="2400" dirty="0" smtClean="0"/>
              <a:t> </a:t>
            </a:r>
            <a:endParaRPr lang="en-US" sz="800" dirty="0"/>
          </a:p>
          <a:p>
            <a:pPr marL="342900" indent="-342900">
              <a:spcBef>
                <a:spcPct val="20000"/>
              </a:spcBef>
              <a:buFont typeface="Arial" pitchFamily="34" charset="0"/>
              <a:buChar char="•"/>
              <a:defRPr/>
            </a:pPr>
            <a:r>
              <a:rPr lang="en-US" sz="3200" dirty="0" smtClean="0"/>
              <a:t>Climate: long </a:t>
            </a:r>
            <a:r>
              <a:rPr lang="en-US" sz="3200" dirty="0"/>
              <a:t>term statistics of weather</a:t>
            </a:r>
          </a:p>
          <a:p>
            <a:pPr marL="742950" lvl="1" indent="-285750">
              <a:spcBef>
                <a:spcPct val="20000"/>
              </a:spcBef>
              <a:buFont typeface="Arial" pitchFamily="34" charset="0"/>
              <a:buChar char="–"/>
              <a:defRPr/>
            </a:pPr>
            <a:r>
              <a:rPr lang="en-US" sz="2800" dirty="0"/>
              <a:t>1971-2000 average December</a:t>
            </a:r>
          </a:p>
          <a:p>
            <a:pPr lvl="2">
              <a:spcBef>
                <a:spcPct val="20000"/>
              </a:spcBef>
              <a:defRPr/>
            </a:pPr>
            <a:endParaRPr lang="en-US" sz="2400" dirty="0" smtClean="0">
              <a:solidFill>
                <a:srgbClr val="00B0F0"/>
              </a:solidFill>
            </a:endParaRPr>
          </a:p>
          <a:p>
            <a:pPr lvl="2">
              <a:spcBef>
                <a:spcPct val="20000"/>
              </a:spcBef>
              <a:defRPr/>
            </a:pPr>
            <a:endParaRPr lang="en-US" sz="2400" dirty="0">
              <a:solidFill>
                <a:srgbClr val="00B0F0"/>
              </a:solidFill>
            </a:endParaRPr>
          </a:p>
          <a:p>
            <a:pPr lvl="2">
              <a:spcBef>
                <a:spcPct val="20000"/>
              </a:spcBef>
              <a:defRPr/>
            </a:pPr>
            <a:endParaRPr lang="en-US" sz="2400" dirty="0">
              <a:solidFill>
                <a:srgbClr val="00B0F0"/>
              </a:solidFill>
            </a:endParaRPr>
          </a:p>
          <a:p>
            <a:pPr marL="1143000" lvl="2" indent="-228600">
              <a:spcBef>
                <a:spcPct val="20000"/>
              </a:spcBef>
              <a:defRPr/>
            </a:pPr>
            <a:endParaRPr lang="en-US" sz="2400" b="1" dirty="0"/>
          </a:p>
          <a:p>
            <a:pPr marL="1143000" lvl="2" indent="-228600">
              <a:spcBef>
                <a:spcPct val="20000"/>
              </a:spcBef>
              <a:defRPr/>
            </a:pPr>
            <a:r>
              <a:rPr lang="en-US" sz="2000" dirty="0" smtClean="0"/>
              <a:t> </a:t>
            </a:r>
            <a:endParaRPr lang="en-US" sz="2000" dirty="0"/>
          </a:p>
        </p:txBody>
      </p:sp>
      <p:grpSp>
        <p:nvGrpSpPr>
          <p:cNvPr id="6" name="Group 5"/>
          <p:cNvGrpSpPr/>
          <p:nvPr/>
        </p:nvGrpSpPr>
        <p:grpSpPr>
          <a:xfrm>
            <a:off x="1822758" y="5134215"/>
            <a:ext cx="1602630" cy="1133856"/>
            <a:chOff x="2851516" y="4214429"/>
            <a:chExt cx="1602630" cy="1133856"/>
          </a:xfrm>
        </p:grpSpPr>
        <p:grpSp>
          <p:nvGrpSpPr>
            <p:cNvPr id="5" name="Group 4"/>
            <p:cNvGrpSpPr/>
            <p:nvPr/>
          </p:nvGrpSpPr>
          <p:grpSpPr>
            <a:xfrm>
              <a:off x="2890912" y="4344618"/>
              <a:ext cx="988645" cy="795545"/>
              <a:chOff x="5119050" y="4120945"/>
              <a:chExt cx="988645" cy="795545"/>
            </a:xfrm>
          </p:grpSpPr>
          <p:pic>
            <p:nvPicPr>
              <p:cNvPr id="14" name="Picture 13" descr="noun_1736582_c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31271" y="4465785"/>
                <a:ext cx="276424" cy="240574"/>
              </a:xfrm>
              <a:prstGeom prst="rect">
                <a:avLst/>
              </a:prstGeom>
              <a:ln>
                <a:noFill/>
              </a:ln>
            </p:spPr>
          </p:pic>
          <p:pic>
            <p:nvPicPr>
              <p:cNvPr id="84" name="Picture 83" descr="noun_1736582_c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92292" y="4120945"/>
                <a:ext cx="276424" cy="240574"/>
              </a:xfrm>
              <a:prstGeom prst="rect">
                <a:avLst/>
              </a:prstGeom>
              <a:ln>
                <a:noFill/>
              </a:ln>
            </p:spPr>
          </p:pic>
          <p:grpSp>
            <p:nvGrpSpPr>
              <p:cNvPr id="2" name="Group 1"/>
              <p:cNvGrpSpPr/>
              <p:nvPr/>
            </p:nvGrpSpPr>
            <p:grpSpPr>
              <a:xfrm>
                <a:off x="5119050" y="4420775"/>
                <a:ext cx="640770" cy="495715"/>
                <a:chOff x="5119050" y="4420775"/>
                <a:chExt cx="640770" cy="495715"/>
              </a:xfrm>
            </p:grpSpPr>
            <p:pic>
              <p:nvPicPr>
                <p:cNvPr id="12" name="Picture 11" descr="noun_1736582_c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4054" y="4420775"/>
                  <a:ext cx="276424" cy="240574"/>
                </a:xfrm>
                <a:prstGeom prst="rect">
                  <a:avLst/>
                </a:prstGeom>
                <a:ln>
                  <a:noFill/>
                </a:ln>
              </p:spPr>
            </p:pic>
            <p:pic>
              <p:nvPicPr>
                <p:cNvPr id="85" name="Picture 84" descr="noun_1736582_c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19050" y="4571204"/>
                  <a:ext cx="276424" cy="240574"/>
                </a:xfrm>
                <a:prstGeom prst="rect">
                  <a:avLst/>
                </a:prstGeom>
                <a:ln>
                  <a:noFill/>
                </a:ln>
              </p:spPr>
            </p:pic>
            <p:pic>
              <p:nvPicPr>
                <p:cNvPr id="86" name="Picture 85" descr="noun_1736582_c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83396" y="4675916"/>
                  <a:ext cx="276424" cy="240574"/>
                </a:xfrm>
                <a:prstGeom prst="rect">
                  <a:avLst/>
                </a:prstGeom>
                <a:ln>
                  <a:noFill/>
                </a:ln>
              </p:spPr>
            </p:pic>
          </p:grpSp>
        </p:grpSp>
        <p:grpSp>
          <p:nvGrpSpPr>
            <p:cNvPr id="3" name="Group 2"/>
            <p:cNvGrpSpPr/>
            <p:nvPr/>
          </p:nvGrpSpPr>
          <p:grpSpPr>
            <a:xfrm>
              <a:off x="2851516" y="4214429"/>
              <a:ext cx="1602630" cy="1133856"/>
              <a:chOff x="5197840" y="3964981"/>
              <a:chExt cx="1602630" cy="1133856"/>
            </a:xfrm>
          </p:grpSpPr>
          <p:pic>
            <p:nvPicPr>
              <p:cNvPr id="83" name="Picture 82" descr="noun_1736582_c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97840" y="4092080"/>
                <a:ext cx="276424" cy="240574"/>
              </a:xfrm>
              <a:prstGeom prst="rect">
                <a:avLst/>
              </a:prstGeom>
              <a:ln>
                <a:noFill/>
              </a:ln>
            </p:spPr>
          </p:pic>
          <p:pic>
            <p:nvPicPr>
              <p:cNvPr id="4096" name="Picture 4095" descr="Shovel.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22062" y="3964981"/>
                <a:ext cx="978408" cy="1133856"/>
              </a:xfrm>
              <a:prstGeom prst="rect">
                <a:avLst/>
              </a:prstGeom>
            </p:spPr>
          </p:pic>
        </p:grpSp>
      </p:grpSp>
      <p:grpSp>
        <p:nvGrpSpPr>
          <p:cNvPr id="19" name="Group 18"/>
          <p:cNvGrpSpPr/>
          <p:nvPr/>
        </p:nvGrpSpPr>
        <p:grpSpPr>
          <a:xfrm>
            <a:off x="6498303" y="4946011"/>
            <a:ext cx="4153364" cy="1326465"/>
            <a:chOff x="7409417" y="5396716"/>
            <a:chExt cx="4153364" cy="1326465"/>
          </a:xfrm>
        </p:grpSpPr>
        <p:grpSp>
          <p:nvGrpSpPr>
            <p:cNvPr id="17" name="Group 16"/>
            <p:cNvGrpSpPr/>
            <p:nvPr/>
          </p:nvGrpSpPr>
          <p:grpSpPr>
            <a:xfrm>
              <a:off x="8703435" y="5396716"/>
              <a:ext cx="2134739" cy="1326465"/>
              <a:chOff x="6639444" y="5345546"/>
              <a:chExt cx="2134739" cy="1326465"/>
            </a:xfrm>
          </p:grpSpPr>
          <p:pic>
            <p:nvPicPr>
              <p:cNvPr id="73" name="Picture 72"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39444" y="6261188"/>
                <a:ext cx="269836" cy="234841"/>
              </a:xfrm>
              <a:prstGeom prst="rect">
                <a:avLst/>
              </a:prstGeom>
              <a:ln>
                <a:noFill/>
              </a:ln>
            </p:spPr>
          </p:pic>
          <p:pic>
            <p:nvPicPr>
              <p:cNvPr id="76" name="Picture 75"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18731" y="5799336"/>
                <a:ext cx="269836" cy="234841"/>
              </a:xfrm>
              <a:prstGeom prst="rect">
                <a:avLst/>
              </a:prstGeom>
              <a:ln>
                <a:noFill/>
              </a:ln>
            </p:spPr>
          </p:pic>
          <p:pic>
            <p:nvPicPr>
              <p:cNvPr id="78" name="Picture 77"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306808">
                <a:off x="7349529" y="6268823"/>
                <a:ext cx="269837" cy="234841"/>
              </a:xfrm>
              <a:prstGeom prst="rect">
                <a:avLst/>
              </a:prstGeom>
              <a:ln>
                <a:noFill/>
              </a:ln>
            </p:spPr>
          </p:pic>
          <p:pic>
            <p:nvPicPr>
              <p:cNvPr id="79" name="Picture 78"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306808">
                <a:off x="7136338" y="5564874"/>
                <a:ext cx="269837" cy="234841"/>
              </a:xfrm>
              <a:prstGeom prst="rect">
                <a:avLst/>
              </a:prstGeom>
              <a:ln>
                <a:noFill/>
              </a:ln>
            </p:spPr>
          </p:pic>
          <p:pic>
            <p:nvPicPr>
              <p:cNvPr id="80" name="Picture 79"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43544" y="5934041"/>
                <a:ext cx="269836" cy="234841"/>
              </a:xfrm>
              <a:prstGeom prst="rect">
                <a:avLst/>
              </a:prstGeom>
              <a:ln>
                <a:noFill/>
              </a:ln>
            </p:spPr>
          </p:pic>
          <p:pic>
            <p:nvPicPr>
              <p:cNvPr id="81" name="Picture 80"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38784" y="6269258"/>
                <a:ext cx="269836" cy="234841"/>
              </a:xfrm>
              <a:prstGeom prst="rect">
                <a:avLst/>
              </a:prstGeom>
              <a:ln>
                <a:noFill/>
              </a:ln>
            </p:spPr>
          </p:pic>
          <p:pic>
            <p:nvPicPr>
              <p:cNvPr id="89" name="Picture 88"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3912" y="6036784"/>
                <a:ext cx="269836" cy="234841"/>
              </a:xfrm>
              <a:prstGeom prst="rect">
                <a:avLst/>
              </a:prstGeom>
              <a:ln>
                <a:noFill/>
              </a:ln>
            </p:spPr>
          </p:pic>
          <p:pic>
            <p:nvPicPr>
              <p:cNvPr id="92" name="Picture 91"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306808">
                <a:off x="6980872" y="6419672"/>
                <a:ext cx="269837" cy="234841"/>
              </a:xfrm>
              <a:prstGeom prst="rect">
                <a:avLst/>
              </a:prstGeom>
              <a:ln>
                <a:noFill/>
              </a:ln>
            </p:spPr>
          </p:pic>
          <p:pic>
            <p:nvPicPr>
              <p:cNvPr id="97" name="Picture 96"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04347" y="5913247"/>
                <a:ext cx="269836" cy="234841"/>
              </a:xfrm>
              <a:prstGeom prst="rect">
                <a:avLst/>
              </a:prstGeom>
              <a:ln>
                <a:noFill/>
              </a:ln>
            </p:spPr>
          </p:pic>
          <p:pic>
            <p:nvPicPr>
              <p:cNvPr id="99" name="Picture 98"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306808">
                <a:off x="8221954" y="5678785"/>
                <a:ext cx="269837" cy="234841"/>
              </a:xfrm>
              <a:prstGeom prst="rect">
                <a:avLst/>
              </a:prstGeom>
              <a:ln>
                <a:noFill/>
              </a:ln>
            </p:spPr>
          </p:pic>
          <p:pic>
            <p:nvPicPr>
              <p:cNvPr id="104" name="Picture 103"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46072" y="5345546"/>
                <a:ext cx="269836" cy="234841"/>
              </a:xfrm>
              <a:prstGeom prst="rect">
                <a:avLst/>
              </a:prstGeom>
              <a:ln>
                <a:noFill/>
              </a:ln>
            </p:spPr>
          </p:pic>
          <p:pic>
            <p:nvPicPr>
              <p:cNvPr id="105" name="Picture 104"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306808">
                <a:off x="7787500" y="5504030"/>
                <a:ext cx="269837" cy="234841"/>
              </a:xfrm>
              <a:prstGeom prst="rect">
                <a:avLst/>
              </a:prstGeom>
              <a:ln>
                <a:noFill/>
              </a:ln>
            </p:spPr>
          </p:pic>
          <p:pic>
            <p:nvPicPr>
              <p:cNvPr id="111" name="Picture 110"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1403" y="5919769"/>
                <a:ext cx="269836" cy="234841"/>
              </a:xfrm>
              <a:prstGeom prst="rect">
                <a:avLst/>
              </a:prstGeom>
              <a:ln>
                <a:noFill/>
              </a:ln>
            </p:spPr>
          </p:pic>
        </p:grpSp>
        <p:grpSp>
          <p:nvGrpSpPr>
            <p:cNvPr id="18" name="Group 17"/>
            <p:cNvGrpSpPr/>
            <p:nvPr/>
          </p:nvGrpSpPr>
          <p:grpSpPr>
            <a:xfrm>
              <a:off x="7409417" y="5523992"/>
              <a:ext cx="4153364" cy="1191322"/>
              <a:chOff x="7409417" y="5523992"/>
              <a:chExt cx="4153364" cy="1191322"/>
            </a:xfrm>
          </p:grpSpPr>
          <p:grpSp>
            <p:nvGrpSpPr>
              <p:cNvPr id="16" name="Group 15"/>
              <p:cNvGrpSpPr/>
              <p:nvPr/>
            </p:nvGrpSpPr>
            <p:grpSpPr>
              <a:xfrm>
                <a:off x="7409417" y="5523992"/>
                <a:ext cx="1615229" cy="1012045"/>
                <a:chOff x="5135528" y="5507568"/>
                <a:chExt cx="1615229" cy="1012045"/>
              </a:xfrm>
            </p:grpSpPr>
            <p:pic>
              <p:nvPicPr>
                <p:cNvPr id="63" name="Picture 62"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19391" y="5791266"/>
                  <a:ext cx="269836" cy="234841"/>
                </a:xfrm>
                <a:prstGeom prst="rect">
                  <a:avLst/>
                </a:prstGeom>
                <a:ln>
                  <a:noFill/>
                </a:ln>
              </p:spPr>
            </p:pic>
            <p:pic>
              <p:nvPicPr>
                <p:cNvPr id="66" name="Picture 65"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54022" y="5606898"/>
                  <a:ext cx="269836" cy="234841"/>
                </a:xfrm>
                <a:prstGeom prst="rect">
                  <a:avLst/>
                </a:prstGeom>
                <a:ln>
                  <a:noFill/>
                </a:ln>
              </p:spPr>
            </p:pic>
            <p:pic>
              <p:nvPicPr>
                <p:cNvPr id="69" name="Picture 68"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306808">
                  <a:off x="5850189" y="6260753"/>
                  <a:ext cx="269837" cy="234841"/>
                </a:xfrm>
                <a:prstGeom prst="rect">
                  <a:avLst/>
                </a:prstGeom>
                <a:ln>
                  <a:noFill/>
                </a:ln>
              </p:spPr>
            </p:pic>
            <p:pic>
              <p:nvPicPr>
                <p:cNvPr id="70" name="Picture 69"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306808">
                  <a:off x="5394944" y="6267274"/>
                  <a:ext cx="269837" cy="234841"/>
                </a:xfrm>
                <a:prstGeom prst="rect">
                  <a:avLst/>
                </a:prstGeom>
                <a:ln>
                  <a:noFill/>
                </a:ln>
              </p:spPr>
            </p:pic>
            <p:pic>
              <p:nvPicPr>
                <p:cNvPr id="71" name="Picture 70"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306808">
                  <a:off x="5636998" y="5556804"/>
                  <a:ext cx="269837" cy="234841"/>
                </a:xfrm>
                <a:prstGeom prst="rect">
                  <a:avLst/>
                </a:prstGeom>
                <a:ln>
                  <a:noFill/>
                </a:ln>
              </p:spPr>
            </p:pic>
            <p:pic>
              <p:nvPicPr>
                <p:cNvPr id="72" name="Picture 71"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44204" y="5925971"/>
                  <a:ext cx="269836" cy="234841"/>
                </a:xfrm>
                <a:prstGeom prst="rect">
                  <a:avLst/>
                </a:prstGeom>
                <a:ln>
                  <a:noFill/>
                </a:ln>
              </p:spPr>
            </p:pic>
            <p:pic>
              <p:nvPicPr>
                <p:cNvPr id="74" name="Picture 73"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35528" y="5979052"/>
                  <a:ext cx="269836" cy="234841"/>
                </a:xfrm>
                <a:prstGeom prst="rect">
                  <a:avLst/>
                </a:prstGeom>
                <a:ln>
                  <a:noFill/>
                </a:ln>
              </p:spPr>
            </p:pic>
            <p:pic>
              <p:nvPicPr>
                <p:cNvPr id="75" name="Picture 74"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26253" y="5557239"/>
                  <a:ext cx="269836" cy="234841"/>
                </a:xfrm>
                <a:prstGeom prst="rect">
                  <a:avLst/>
                </a:prstGeom>
                <a:ln>
                  <a:noFill/>
                </a:ln>
              </p:spPr>
            </p:pic>
            <p:pic>
              <p:nvPicPr>
                <p:cNvPr id="77" name="Picture 76"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74578" y="6123379"/>
                  <a:ext cx="269836" cy="234841"/>
                </a:xfrm>
                <a:prstGeom prst="rect">
                  <a:avLst/>
                </a:prstGeom>
                <a:ln>
                  <a:noFill/>
                </a:ln>
              </p:spPr>
            </p:pic>
            <p:pic>
              <p:nvPicPr>
                <p:cNvPr id="109" name="Picture 108"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20656" y="5507568"/>
                  <a:ext cx="269836" cy="234841"/>
                </a:xfrm>
                <a:prstGeom prst="rect">
                  <a:avLst/>
                </a:prstGeom>
                <a:ln>
                  <a:noFill/>
                </a:ln>
              </p:spPr>
            </p:pic>
            <p:pic>
              <p:nvPicPr>
                <p:cNvPr id="112" name="Picture 111" descr="noun_1736582_cc.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80921" y="5862027"/>
                  <a:ext cx="269836" cy="234841"/>
                </a:xfrm>
                <a:prstGeom prst="rect">
                  <a:avLst/>
                </a:prstGeom>
                <a:ln>
                  <a:noFill/>
                </a:ln>
              </p:spPr>
            </p:pic>
          </p:grpSp>
          <p:pic>
            <p:nvPicPr>
              <p:cNvPr id="4099" name="Picture 4098" descr="Shovel.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84373" y="5581458"/>
                <a:ext cx="978408" cy="1133856"/>
              </a:xfrm>
              <a:prstGeom prst="rect">
                <a:avLst/>
              </a:prstGeom>
            </p:spPr>
          </p:pic>
        </p:grpSp>
      </p:grpSp>
      <p:pic>
        <p:nvPicPr>
          <p:cNvPr id="113" name="Picture 112" descr="-6C.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787887" y="4822658"/>
            <a:ext cx="1066472" cy="1469760"/>
          </a:xfrm>
          <a:prstGeom prst="rect">
            <a:avLst/>
          </a:prstGeom>
        </p:spPr>
      </p:pic>
      <p:pic>
        <p:nvPicPr>
          <p:cNvPr id="114" name="Picture 113"/>
          <p:cNvPicPr>
            <a:picLocks noChangeAspect="1"/>
          </p:cNvPicPr>
          <p:nvPr/>
        </p:nvPicPr>
        <p:blipFill>
          <a:blip r:embed="rId7"/>
          <a:stretch>
            <a:fillRect/>
          </a:stretch>
        </p:blipFill>
        <p:spPr>
          <a:xfrm>
            <a:off x="300315" y="4832845"/>
            <a:ext cx="1161905" cy="1561905"/>
          </a:xfrm>
          <a:prstGeom prst="rect">
            <a:avLst/>
          </a:prstGeom>
        </p:spPr>
      </p:pic>
      <p:pic>
        <p:nvPicPr>
          <p:cNvPr id="46" name="Content Placeholder 5"/>
          <p:cNvPicPr>
            <a:picLocks noGrp="1" noChangeAspect="1"/>
          </p:cNvPicPr>
          <p:nvPr>
            <p:ph idx="1"/>
          </p:nvPr>
        </p:nvPicPr>
        <p:blipFill rotWithShape="1">
          <a:blip r:embed="rId8" cstate="print">
            <a:extLst>
              <a:ext uri="{28A0092B-C50C-407E-A947-70E740481C1C}">
                <a14:useLocalDpi xmlns:a14="http://schemas.microsoft.com/office/drawing/2010/main" val="0"/>
              </a:ext>
            </a:extLst>
          </a:blip>
          <a:srcRect t="2466"/>
          <a:stretch/>
        </p:blipFill>
        <p:spPr>
          <a:xfrm>
            <a:off x="7453738" y="1588028"/>
            <a:ext cx="2280631" cy="1668285"/>
          </a:xfrm>
        </p:spPr>
      </p:pic>
      <p:pic>
        <p:nvPicPr>
          <p:cNvPr id="47" name="Picture 46"/>
          <p:cNvPicPr>
            <a:picLocks noChangeAspect="1"/>
          </p:cNvPicPr>
          <p:nvPr/>
        </p:nvPicPr>
        <p:blipFill rotWithShape="1">
          <a:blip r:embed="rId9" cstate="print">
            <a:extLst>
              <a:ext uri="{28A0092B-C50C-407E-A947-70E740481C1C}">
                <a14:useLocalDpi xmlns:a14="http://schemas.microsoft.com/office/drawing/2010/main" val="0"/>
              </a:ext>
            </a:extLst>
          </a:blip>
          <a:srcRect l="10859" t="730" b="1925"/>
          <a:stretch/>
        </p:blipFill>
        <p:spPr>
          <a:xfrm>
            <a:off x="9861818" y="1557359"/>
            <a:ext cx="2280631" cy="1663574"/>
          </a:xfrm>
          <a:prstGeom prst="rect">
            <a:avLst/>
          </a:prstGeom>
        </p:spPr>
      </p:pic>
    </p:spTree>
    <p:extLst>
      <p:ext uri="{BB962C8B-B14F-4D97-AF65-F5344CB8AC3E}">
        <p14:creationId xmlns:p14="http://schemas.microsoft.com/office/powerpoint/2010/main" val="13223624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AutoShape 4" descr="Fig 1: Global map"/>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pPr fontAlgn="base">
              <a:spcBef>
                <a:spcPct val="0"/>
              </a:spcBef>
              <a:spcAft>
                <a:spcPct val="0"/>
              </a:spcAft>
            </a:pPr>
            <a:endParaRPr lang="en-CA" altLang="en-US">
              <a:solidFill>
                <a:prstClr val="black"/>
              </a:solidFill>
              <a:latin typeface="Arial" charset="0"/>
              <a:cs typeface="Arial" charset="0"/>
            </a:endParaRPr>
          </a:p>
        </p:txBody>
      </p:sp>
      <p:sp>
        <p:nvSpPr>
          <p:cNvPr id="5126" name="AutoShape 6" descr="Fig 1: Global map"/>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pPr fontAlgn="base">
              <a:spcBef>
                <a:spcPct val="0"/>
              </a:spcBef>
              <a:spcAft>
                <a:spcPct val="0"/>
              </a:spcAft>
            </a:pPr>
            <a:endParaRPr lang="en-CA" altLang="en-US">
              <a:solidFill>
                <a:prstClr val="black"/>
              </a:solidFill>
              <a:latin typeface="Arial" charset="0"/>
              <a:cs typeface="Arial" charset="0"/>
            </a:endParaRPr>
          </a:p>
        </p:txBody>
      </p:sp>
      <p:sp>
        <p:nvSpPr>
          <p:cNvPr id="5127" name="AutoShape 8" descr="Fig 1: Global map"/>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pPr fontAlgn="base">
              <a:spcBef>
                <a:spcPct val="0"/>
              </a:spcBef>
              <a:spcAft>
                <a:spcPct val="0"/>
              </a:spcAft>
            </a:pPr>
            <a:endParaRPr lang="en-CA" altLang="en-US">
              <a:solidFill>
                <a:prstClr val="black"/>
              </a:solidFill>
              <a:latin typeface="Arial" charset="0"/>
              <a:cs typeface="Arial" charset="0"/>
            </a:endParaRPr>
          </a:p>
        </p:txBody>
      </p:sp>
      <p:sp>
        <p:nvSpPr>
          <p:cNvPr id="5128" name="AutoShape 10" descr="Fig 1: Global map"/>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pPr fontAlgn="base">
              <a:spcBef>
                <a:spcPct val="0"/>
              </a:spcBef>
              <a:spcAft>
                <a:spcPct val="0"/>
              </a:spcAft>
            </a:pPr>
            <a:endParaRPr lang="en-CA" altLang="en-US">
              <a:solidFill>
                <a:prstClr val="black"/>
              </a:solidFill>
              <a:latin typeface="Arial" charset="0"/>
              <a:cs typeface="Arial" charset="0"/>
            </a:endParaRPr>
          </a:p>
        </p:txBody>
      </p:sp>
      <p:sp>
        <p:nvSpPr>
          <p:cNvPr id="5129" name="AutoShape 12" descr="Fig 1: Global map"/>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pPr fontAlgn="base">
              <a:spcBef>
                <a:spcPct val="0"/>
              </a:spcBef>
              <a:spcAft>
                <a:spcPct val="0"/>
              </a:spcAft>
            </a:pPr>
            <a:endParaRPr lang="en-CA" altLang="en-US">
              <a:solidFill>
                <a:prstClr val="black"/>
              </a:solidFill>
              <a:latin typeface="Arial" charset="0"/>
              <a:cs typeface="Arial" charset="0"/>
            </a:endParaRPr>
          </a:p>
        </p:txBody>
      </p:sp>
      <p:sp>
        <p:nvSpPr>
          <p:cNvPr id="5130" name="AutoShape 14" descr="http://data.giss.nasa.gov/work/gistemp/NMAPS/tmp_GHCN_GISS_HR2SST_1200km_Anom0603_2003_2003_1951_1980/GHCN_GISS_HR2SST_1200km_Anom0603_2003_2003_1951_1980.gif"/>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pPr fontAlgn="base">
              <a:spcBef>
                <a:spcPct val="0"/>
              </a:spcBef>
              <a:spcAft>
                <a:spcPct val="0"/>
              </a:spcAft>
            </a:pPr>
            <a:endParaRPr lang="en-CA" altLang="en-US">
              <a:solidFill>
                <a:prstClr val="black"/>
              </a:solidFill>
              <a:latin typeface="Arial" charset="0"/>
              <a:cs typeface="Arial" charset="0"/>
            </a:endParaRPr>
          </a:p>
        </p:txBody>
      </p:sp>
      <p:sp>
        <p:nvSpPr>
          <p:cNvPr id="5131" name="AutoShape 17" descr="http://data.giss.nasa.gov/work/gistemp/NMAPS/tmp_GHCN_GISS_HR2SST_1200km_Anom0603_2003_2003_1951_1980/GHCN_GISS_HR2SST_1200km_Anom0603_2003_2003_1951_1980.gif"/>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pPr fontAlgn="base">
              <a:spcBef>
                <a:spcPct val="0"/>
              </a:spcBef>
              <a:spcAft>
                <a:spcPct val="0"/>
              </a:spcAft>
            </a:pPr>
            <a:endParaRPr lang="en-CA" altLang="en-US">
              <a:solidFill>
                <a:prstClr val="black"/>
              </a:solidFill>
              <a:latin typeface="Arial" charset="0"/>
              <a:cs typeface="Arial" charset="0"/>
            </a:endParaRPr>
          </a:p>
        </p:txBody>
      </p:sp>
      <p:sp>
        <p:nvSpPr>
          <p:cNvPr id="5132" name="AutoShape 19" descr="http://data.giss.nasa.gov/work/gistemp/NMAPS/tmp_GHCN_GISS_HR2SST_1200km_Anom0603_2003_2003_1951_1980/GHCN_GISS_HR2SST_1200km_Anom0603_2003_2003_1951_1980.gif"/>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pPr fontAlgn="base">
              <a:spcBef>
                <a:spcPct val="0"/>
              </a:spcBef>
              <a:spcAft>
                <a:spcPct val="0"/>
              </a:spcAft>
            </a:pPr>
            <a:endParaRPr lang="en-CA" altLang="en-US">
              <a:solidFill>
                <a:prstClr val="black"/>
              </a:solidFill>
              <a:latin typeface="Arial" charset="0"/>
              <a:cs typeface="Arial" charset="0"/>
            </a:endParaRPr>
          </a:p>
        </p:txBody>
      </p:sp>
      <p:sp>
        <p:nvSpPr>
          <p:cNvPr id="5133" name="AutoShape 21" descr="Fig 1: Global map"/>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pPr fontAlgn="base">
              <a:spcBef>
                <a:spcPct val="0"/>
              </a:spcBef>
              <a:spcAft>
                <a:spcPct val="0"/>
              </a:spcAft>
            </a:pPr>
            <a:endParaRPr lang="en-CA" altLang="en-US">
              <a:solidFill>
                <a:prstClr val="black"/>
              </a:solidFill>
              <a:latin typeface="Arial" charset="0"/>
              <a:cs typeface="Arial" charset="0"/>
            </a:endParaRPr>
          </a:p>
        </p:txBody>
      </p:sp>
      <p:pic>
        <p:nvPicPr>
          <p:cNvPr id="5134" name="Picture 7" descr="NASA - Goddard Institute for Space Studies"/>
          <p:cNvPicPr>
            <a:picLocks noChangeAspect="1" noChangeArrowheads="1"/>
          </p:cNvPicPr>
          <p:nvPr/>
        </p:nvPicPr>
        <p:blipFill>
          <a:blip r:embed="rId3" cstate="print"/>
          <a:srcRect/>
          <a:stretch>
            <a:fillRect/>
          </a:stretch>
        </p:blipFill>
        <p:spPr bwMode="auto">
          <a:xfrm>
            <a:off x="7102475" y="5984875"/>
            <a:ext cx="5089525" cy="873125"/>
          </a:xfrm>
          <a:prstGeom prst="rect">
            <a:avLst/>
          </a:prstGeom>
          <a:noFill/>
          <a:ln w="9525">
            <a:noFill/>
            <a:miter lim="800000"/>
            <a:headEnd/>
            <a:tailEnd/>
          </a:ln>
        </p:spPr>
      </p:pic>
      <p:grpSp>
        <p:nvGrpSpPr>
          <p:cNvPr id="3" name="Group 2"/>
          <p:cNvGrpSpPr/>
          <p:nvPr/>
        </p:nvGrpSpPr>
        <p:grpSpPr>
          <a:xfrm>
            <a:off x="5540374" y="673331"/>
            <a:ext cx="6651626" cy="4510088"/>
            <a:chOff x="2876550" y="1233488"/>
            <a:chExt cx="6651626" cy="4510088"/>
          </a:xfrm>
        </p:grpSpPr>
        <p:sp>
          <p:nvSpPr>
            <p:cNvPr id="5122" name="TextBox 21"/>
            <p:cNvSpPr txBox="1">
              <a:spLocks noChangeArrowheads="1"/>
            </p:cNvSpPr>
            <p:nvPr/>
          </p:nvSpPr>
          <p:spPr bwMode="auto">
            <a:xfrm>
              <a:off x="4716464" y="5373689"/>
              <a:ext cx="2974975" cy="369887"/>
            </a:xfrm>
            <a:prstGeom prst="rect">
              <a:avLst/>
            </a:prstGeom>
            <a:noFill/>
            <a:ln w="9525">
              <a:noFill/>
              <a:miter lim="800000"/>
              <a:headEnd/>
              <a:tailEnd/>
            </a:ln>
          </p:spPr>
          <p:txBody>
            <a:bodyPr wrap="none">
              <a:spAutoFit/>
            </a:bodyPr>
            <a:lstStyle/>
            <a:p>
              <a:pPr fontAlgn="base">
                <a:spcBef>
                  <a:spcPct val="0"/>
                </a:spcBef>
                <a:spcAft>
                  <a:spcPct val="0"/>
                </a:spcAft>
              </a:pPr>
              <a:r>
                <a:rPr lang="en-CA" altLang="en-US" b="1" dirty="0">
                  <a:solidFill>
                    <a:prstClr val="black"/>
                  </a:solidFill>
                  <a:latin typeface="Arial" charset="0"/>
                  <a:cs typeface="Arial" charset="0"/>
                </a:rPr>
                <a:t>Temperature Anomaly °</a:t>
              </a:r>
              <a:r>
                <a:rPr lang="en-CA" altLang="en-US" b="1" dirty="0" smtClean="0">
                  <a:solidFill>
                    <a:prstClr val="black"/>
                  </a:solidFill>
                  <a:latin typeface="Arial" charset="0"/>
                  <a:cs typeface="Arial" charset="0"/>
                </a:rPr>
                <a:t>C </a:t>
              </a:r>
              <a:endParaRPr lang="en-CA" altLang="en-US" b="1" dirty="0">
                <a:solidFill>
                  <a:prstClr val="black"/>
                </a:solidFill>
                <a:latin typeface="Arial" charset="0"/>
                <a:cs typeface="Arial" charset="0"/>
              </a:endParaRPr>
            </a:p>
          </p:txBody>
        </p:sp>
        <p:grpSp>
          <p:nvGrpSpPr>
            <p:cNvPr id="2" name="Group 1"/>
            <p:cNvGrpSpPr/>
            <p:nvPr/>
          </p:nvGrpSpPr>
          <p:grpSpPr>
            <a:xfrm>
              <a:off x="2876550" y="1233488"/>
              <a:ext cx="6651626" cy="4100513"/>
              <a:chOff x="2876550" y="1233488"/>
              <a:chExt cx="6651626" cy="4100513"/>
            </a:xfrm>
          </p:grpSpPr>
          <p:pic>
            <p:nvPicPr>
              <p:cNvPr id="5123" name="Picture 15"/>
              <p:cNvPicPr>
                <a:picLocks noChangeAspect="1" noChangeArrowheads="1"/>
              </p:cNvPicPr>
              <p:nvPr/>
            </p:nvPicPr>
            <p:blipFill>
              <a:blip r:embed="rId4" cstate="print"/>
              <a:srcRect/>
              <a:stretch>
                <a:fillRect/>
              </a:stretch>
            </p:blipFill>
            <p:spPr bwMode="auto">
              <a:xfrm>
                <a:off x="2876550" y="1533526"/>
                <a:ext cx="6419850" cy="3800475"/>
              </a:xfrm>
              <a:prstGeom prst="rect">
                <a:avLst/>
              </a:prstGeom>
              <a:noFill/>
              <a:ln w="9525">
                <a:noFill/>
                <a:miter lim="800000"/>
                <a:headEnd/>
                <a:tailEnd/>
              </a:ln>
            </p:spPr>
          </p:pic>
          <p:sp>
            <p:nvSpPr>
              <p:cNvPr id="5124" name="Text Box 6"/>
              <p:cNvSpPr txBox="1">
                <a:spLocks noChangeArrowheads="1"/>
              </p:cNvSpPr>
              <p:nvPr/>
            </p:nvSpPr>
            <p:spPr bwMode="auto">
              <a:xfrm>
                <a:off x="3948114" y="2205038"/>
                <a:ext cx="363537" cy="646112"/>
              </a:xfrm>
              <a:prstGeom prst="rect">
                <a:avLst/>
              </a:prstGeom>
              <a:noFill/>
              <a:ln w="9525">
                <a:noFill/>
                <a:miter lim="800000"/>
                <a:headEnd/>
                <a:tailEnd/>
              </a:ln>
            </p:spPr>
            <p:txBody>
              <a:bodyPr wrap="none">
                <a:spAutoFit/>
              </a:bodyPr>
              <a:lstStyle/>
              <a:p>
                <a:pPr fontAlgn="base">
                  <a:spcBef>
                    <a:spcPct val="0"/>
                  </a:spcBef>
                  <a:spcAft>
                    <a:spcPct val="0"/>
                  </a:spcAft>
                </a:pPr>
                <a:r>
                  <a:rPr lang="en-CA" altLang="en-US" sz="3600">
                    <a:solidFill>
                      <a:prstClr val="black"/>
                    </a:solidFill>
                    <a:latin typeface="Arial" charset="0"/>
                    <a:cs typeface="Arial" charset="0"/>
                  </a:rPr>
                  <a:t>*</a:t>
                </a:r>
                <a:endParaRPr lang="en-US" altLang="en-US" sz="3600">
                  <a:solidFill>
                    <a:prstClr val="black"/>
                  </a:solidFill>
                  <a:latin typeface="Arial" charset="0"/>
                  <a:cs typeface="Arial" charset="0"/>
                </a:endParaRPr>
              </a:p>
            </p:txBody>
          </p:sp>
          <p:sp>
            <p:nvSpPr>
              <p:cNvPr id="23" name="Oval 8"/>
              <p:cNvSpPr>
                <a:spLocks noChangeArrowheads="1"/>
              </p:cNvSpPr>
              <p:nvPr/>
            </p:nvSpPr>
            <p:spPr bwMode="auto">
              <a:xfrm>
                <a:off x="8699501" y="1233488"/>
                <a:ext cx="828675" cy="755650"/>
              </a:xfrm>
              <a:prstGeom prst="ellipse">
                <a:avLst/>
              </a:prstGeom>
              <a:noFill/>
              <a:ln w="44450">
                <a:solidFill>
                  <a:srgbClr val="FF0000"/>
                </a:solidFill>
                <a:round/>
                <a:headEnd/>
                <a:tailEnd/>
              </a:ln>
            </p:spPr>
            <p:txBody>
              <a:bodyPr wrap="none" anchor="ctr"/>
              <a:lstStyle/>
              <a:p>
                <a:pPr fontAlgn="base">
                  <a:spcBef>
                    <a:spcPct val="0"/>
                  </a:spcBef>
                  <a:spcAft>
                    <a:spcPct val="0"/>
                  </a:spcAft>
                </a:pPr>
                <a:endParaRPr lang="en-US" altLang="en-US">
                  <a:solidFill>
                    <a:prstClr val="black"/>
                  </a:solidFill>
                  <a:latin typeface="Arial" charset="0"/>
                  <a:cs typeface="Arial" charset="0"/>
                </a:endParaRPr>
              </a:p>
            </p:txBody>
          </p:sp>
        </p:grpSp>
      </p:grpSp>
      <p:sp>
        <p:nvSpPr>
          <p:cNvPr id="18" name="Title 1"/>
          <p:cNvSpPr txBox="1">
            <a:spLocks/>
          </p:cNvSpPr>
          <p:nvPr/>
        </p:nvSpPr>
        <p:spPr>
          <a:xfrm>
            <a:off x="837000" y="0"/>
            <a:ext cx="10515600" cy="673331"/>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base">
              <a:spcBef>
                <a:spcPct val="50000"/>
              </a:spcBef>
              <a:spcAft>
                <a:spcPct val="0"/>
              </a:spcAft>
              <a:defRPr/>
            </a:pPr>
            <a:r>
              <a:rPr lang="en-US" altLang="en-US" dirty="0" smtClean="0">
                <a:solidFill>
                  <a:srgbClr val="004361"/>
                </a:solidFill>
                <a:latin typeface="+mn-lt"/>
                <a:ea typeface="+mn-ea"/>
                <a:cs typeface="+mn-cs"/>
              </a:rPr>
              <a:t>Climate varies by location &amp; with time</a:t>
            </a:r>
            <a:endParaRPr lang="en-US" altLang="en-US" dirty="0">
              <a:solidFill>
                <a:srgbClr val="004361"/>
              </a:solidFill>
              <a:latin typeface="+mn-lt"/>
              <a:ea typeface="+mn-ea"/>
              <a:cs typeface="+mn-cs"/>
            </a:endParaRPr>
          </a:p>
        </p:txBody>
      </p:sp>
      <p:pic>
        <p:nvPicPr>
          <p:cNvPr id="192514" name="Picture 2" descr="http://t2.gstatic.com/images?q=tbn:ANd9GcQWxdY79JWacZ_7odqq0gRYKnmrl8NHrbZr4kXtVoKEtL_3TjMQoOw2oXgxig"/>
          <p:cNvPicPr>
            <a:picLocks noChangeAspect="1" noChangeArrowheads="1"/>
          </p:cNvPicPr>
          <p:nvPr/>
        </p:nvPicPr>
        <p:blipFill>
          <a:blip r:embed="rId5" cstate="print"/>
          <a:srcRect/>
          <a:stretch>
            <a:fillRect/>
          </a:stretch>
        </p:blipFill>
        <p:spPr bwMode="auto">
          <a:xfrm>
            <a:off x="-1" y="2577939"/>
            <a:ext cx="6423025" cy="4273598"/>
          </a:xfrm>
          <a:prstGeom prst="rect">
            <a:avLst/>
          </a:prstGeom>
          <a:noFill/>
          <a:ln w="9525">
            <a:noFill/>
            <a:miter lim="800000"/>
            <a:headEnd/>
            <a:tailEnd/>
          </a:ln>
        </p:spPr>
      </p:pic>
    </p:spTree>
    <p:extLst>
      <p:ext uri="{BB962C8B-B14F-4D97-AF65-F5344CB8AC3E}">
        <p14:creationId xmlns:p14="http://schemas.microsoft.com/office/powerpoint/2010/main" val="3298216572"/>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92514"/>
                                        </p:tgtEl>
                                        <p:attrNameLst>
                                          <p:attrName>style.visibility</p:attrName>
                                        </p:attrNameLst>
                                      </p:cBhvr>
                                      <p:to>
                                        <p:strVal val="visible"/>
                                      </p:to>
                                    </p:set>
                                    <p:animEffect transition="in" filter="fade">
                                      <p:cBhvr>
                                        <p:cTn id="7" dur="500"/>
                                        <p:tgtEl>
                                          <p:spTgt spid="192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521324" y="673331"/>
            <a:ext cx="6670676" cy="4509533"/>
            <a:chOff x="2857500" y="1233488"/>
            <a:chExt cx="6670676" cy="4509533"/>
          </a:xfrm>
        </p:grpSpPr>
        <p:pic>
          <p:nvPicPr>
            <p:cNvPr id="6146" name="Picture 2"/>
            <p:cNvPicPr>
              <a:picLocks noChangeAspect="1" noChangeArrowheads="1"/>
            </p:cNvPicPr>
            <p:nvPr/>
          </p:nvPicPr>
          <p:blipFill>
            <a:blip r:embed="rId3" cstate="print"/>
            <a:srcRect/>
            <a:stretch>
              <a:fillRect/>
            </a:stretch>
          </p:blipFill>
          <p:spPr bwMode="auto">
            <a:xfrm>
              <a:off x="2857500" y="1528764"/>
              <a:ext cx="6477000" cy="3800475"/>
            </a:xfrm>
            <a:prstGeom prst="rect">
              <a:avLst/>
            </a:prstGeom>
            <a:noFill/>
            <a:ln w="9525">
              <a:noFill/>
              <a:miter lim="800000"/>
              <a:headEnd/>
              <a:tailEnd/>
            </a:ln>
          </p:spPr>
        </p:pic>
        <p:sp>
          <p:nvSpPr>
            <p:cNvPr id="6147" name="Text Box 6"/>
            <p:cNvSpPr txBox="1">
              <a:spLocks noChangeArrowheads="1"/>
            </p:cNvSpPr>
            <p:nvPr/>
          </p:nvSpPr>
          <p:spPr bwMode="auto">
            <a:xfrm>
              <a:off x="4008438" y="2205038"/>
              <a:ext cx="361950" cy="641350"/>
            </a:xfrm>
            <a:prstGeom prst="rect">
              <a:avLst/>
            </a:prstGeom>
            <a:noFill/>
            <a:ln w="9525">
              <a:noFill/>
              <a:miter lim="800000"/>
              <a:headEnd/>
              <a:tailEnd/>
            </a:ln>
          </p:spPr>
          <p:txBody>
            <a:bodyPr wrap="none">
              <a:spAutoFit/>
            </a:bodyPr>
            <a:lstStyle/>
            <a:p>
              <a:pPr fontAlgn="base">
                <a:spcBef>
                  <a:spcPct val="0"/>
                </a:spcBef>
                <a:spcAft>
                  <a:spcPct val="0"/>
                </a:spcAft>
              </a:pPr>
              <a:r>
                <a:rPr lang="en-CA" altLang="en-US" sz="3600">
                  <a:solidFill>
                    <a:prstClr val="black"/>
                  </a:solidFill>
                  <a:latin typeface="Arial" charset="0"/>
                  <a:cs typeface="Arial" charset="0"/>
                </a:rPr>
                <a:t>*</a:t>
              </a:r>
              <a:endParaRPr lang="en-US" altLang="en-US" sz="3600">
                <a:solidFill>
                  <a:prstClr val="black"/>
                </a:solidFill>
                <a:latin typeface="Arial" charset="0"/>
                <a:cs typeface="Arial" charset="0"/>
              </a:endParaRPr>
            </a:p>
          </p:txBody>
        </p:sp>
        <p:sp>
          <p:nvSpPr>
            <p:cNvPr id="6148" name="Oval 8"/>
            <p:cNvSpPr>
              <a:spLocks noChangeArrowheads="1"/>
            </p:cNvSpPr>
            <p:nvPr/>
          </p:nvSpPr>
          <p:spPr bwMode="auto">
            <a:xfrm>
              <a:off x="8699501" y="1233488"/>
              <a:ext cx="828675" cy="755650"/>
            </a:xfrm>
            <a:prstGeom prst="ellipse">
              <a:avLst/>
            </a:prstGeom>
            <a:noFill/>
            <a:ln w="44450">
              <a:solidFill>
                <a:srgbClr val="FF0000"/>
              </a:solidFill>
              <a:round/>
              <a:headEnd/>
              <a:tailEnd/>
            </a:ln>
          </p:spPr>
          <p:txBody>
            <a:bodyPr wrap="none" anchor="ctr"/>
            <a:lstStyle/>
            <a:p>
              <a:pPr fontAlgn="base">
                <a:spcBef>
                  <a:spcPct val="0"/>
                </a:spcBef>
                <a:spcAft>
                  <a:spcPct val="0"/>
                </a:spcAft>
              </a:pPr>
              <a:endParaRPr lang="en-US" altLang="en-US">
                <a:solidFill>
                  <a:prstClr val="black"/>
                </a:solidFill>
                <a:latin typeface="Arial" charset="0"/>
                <a:cs typeface="Arial" charset="0"/>
              </a:endParaRPr>
            </a:p>
          </p:txBody>
        </p:sp>
        <p:sp>
          <p:nvSpPr>
            <p:cNvPr id="6150" name="TextBox 12"/>
            <p:cNvSpPr txBox="1">
              <a:spLocks noChangeArrowheads="1"/>
            </p:cNvSpPr>
            <p:nvPr/>
          </p:nvSpPr>
          <p:spPr bwMode="auto">
            <a:xfrm>
              <a:off x="4716464" y="5373689"/>
              <a:ext cx="3047566" cy="369332"/>
            </a:xfrm>
            <a:prstGeom prst="rect">
              <a:avLst/>
            </a:prstGeom>
            <a:noFill/>
            <a:ln w="9525">
              <a:noFill/>
              <a:miter lim="800000"/>
              <a:headEnd/>
              <a:tailEnd/>
            </a:ln>
          </p:spPr>
          <p:txBody>
            <a:bodyPr wrap="none">
              <a:spAutoFit/>
            </a:bodyPr>
            <a:lstStyle/>
            <a:p>
              <a:pPr fontAlgn="base">
                <a:spcBef>
                  <a:spcPct val="0"/>
                </a:spcBef>
                <a:spcAft>
                  <a:spcPct val="0"/>
                </a:spcAft>
              </a:pPr>
              <a:r>
                <a:rPr lang="en-CA" altLang="en-US" b="1" dirty="0">
                  <a:solidFill>
                    <a:prstClr val="black"/>
                  </a:solidFill>
                  <a:latin typeface="Arial" charset="0"/>
                  <a:cs typeface="Arial" charset="0"/>
                </a:rPr>
                <a:t>Temperature Anomaly </a:t>
              </a:r>
              <a:r>
                <a:rPr lang="en-CA" altLang="en-US" b="1" dirty="0" smtClean="0">
                  <a:solidFill>
                    <a:prstClr val="black"/>
                  </a:solidFill>
                  <a:latin typeface="Arial" charset="0"/>
                  <a:cs typeface="Arial" charset="0"/>
                </a:rPr>
                <a:t>°C </a:t>
              </a:r>
              <a:endParaRPr lang="en-CA" altLang="en-US" b="1" dirty="0">
                <a:solidFill>
                  <a:prstClr val="black"/>
                </a:solidFill>
                <a:latin typeface="Arial" charset="0"/>
                <a:cs typeface="Arial" charset="0"/>
              </a:endParaRPr>
            </a:p>
          </p:txBody>
        </p:sp>
      </p:grpSp>
      <p:pic>
        <p:nvPicPr>
          <p:cNvPr id="6151" name="Picture 7" descr="NASA - Goddard Institute for Space Studies"/>
          <p:cNvPicPr>
            <a:picLocks noChangeAspect="1" noChangeArrowheads="1"/>
          </p:cNvPicPr>
          <p:nvPr/>
        </p:nvPicPr>
        <p:blipFill>
          <a:blip r:embed="rId4" cstate="print"/>
          <a:srcRect/>
          <a:stretch>
            <a:fillRect/>
          </a:stretch>
        </p:blipFill>
        <p:spPr bwMode="auto">
          <a:xfrm>
            <a:off x="7102475" y="5984875"/>
            <a:ext cx="5089525" cy="873125"/>
          </a:xfrm>
          <a:prstGeom prst="rect">
            <a:avLst/>
          </a:prstGeom>
          <a:noFill/>
          <a:ln w="9525">
            <a:noFill/>
            <a:miter lim="800000"/>
            <a:headEnd/>
            <a:tailEnd/>
          </a:ln>
        </p:spPr>
      </p:pic>
      <p:sp>
        <p:nvSpPr>
          <p:cNvPr id="8" name="Title 1"/>
          <p:cNvSpPr txBox="1">
            <a:spLocks/>
          </p:cNvSpPr>
          <p:nvPr/>
        </p:nvSpPr>
        <p:spPr>
          <a:xfrm>
            <a:off x="837000" y="0"/>
            <a:ext cx="10515600" cy="673331"/>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base">
              <a:spcBef>
                <a:spcPct val="50000"/>
              </a:spcBef>
              <a:spcAft>
                <a:spcPct val="0"/>
              </a:spcAft>
              <a:defRPr/>
            </a:pPr>
            <a:r>
              <a:rPr lang="en-US" altLang="en-US" dirty="0" smtClean="0">
                <a:solidFill>
                  <a:srgbClr val="004361"/>
                </a:solidFill>
                <a:latin typeface="+mn-lt"/>
                <a:ea typeface="+mn-ea"/>
                <a:cs typeface="+mn-cs"/>
              </a:rPr>
              <a:t>Climate varies by location &amp; with time</a:t>
            </a:r>
            <a:endParaRPr lang="en-US" altLang="en-US" dirty="0">
              <a:solidFill>
                <a:srgbClr val="004361"/>
              </a:solidFill>
              <a:latin typeface="+mn-lt"/>
              <a:ea typeface="+mn-ea"/>
              <a:cs typeface="+mn-cs"/>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777067"/>
            <a:ext cx="6539829" cy="4357161"/>
          </a:xfrm>
          <a:prstGeom prst="rect">
            <a:avLst/>
          </a:prstGeom>
        </p:spPr>
      </p:pic>
    </p:spTree>
    <p:extLst>
      <p:ext uri="{BB962C8B-B14F-4D97-AF65-F5344CB8AC3E}">
        <p14:creationId xmlns:p14="http://schemas.microsoft.com/office/powerpoint/2010/main" val="367383982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7" descr="NASA - Goddard Institute for Space Studies"/>
          <p:cNvPicPr>
            <a:picLocks noChangeAspect="1" noChangeArrowheads="1"/>
          </p:cNvPicPr>
          <p:nvPr/>
        </p:nvPicPr>
        <p:blipFill>
          <a:blip r:embed="rId3" cstate="print"/>
          <a:srcRect/>
          <a:stretch>
            <a:fillRect/>
          </a:stretch>
        </p:blipFill>
        <p:spPr bwMode="auto">
          <a:xfrm>
            <a:off x="7102475" y="5984875"/>
            <a:ext cx="5089525" cy="873125"/>
          </a:xfrm>
          <a:prstGeom prst="rect">
            <a:avLst/>
          </a:prstGeom>
          <a:noFill/>
          <a:ln w="9525">
            <a:noFill/>
            <a:miter lim="800000"/>
            <a:headEnd/>
            <a:tailEnd/>
          </a:ln>
        </p:spPr>
      </p:pic>
      <p:grpSp>
        <p:nvGrpSpPr>
          <p:cNvPr id="4" name="Group 3"/>
          <p:cNvGrpSpPr/>
          <p:nvPr/>
        </p:nvGrpSpPr>
        <p:grpSpPr>
          <a:xfrm>
            <a:off x="5526318" y="673331"/>
            <a:ext cx="6665682" cy="4498740"/>
            <a:chOff x="5526318" y="555225"/>
            <a:chExt cx="6665682" cy="4498740"/>
          </a:xfrm>
        </p:grpSpPr>
        <p:sp>
          <p:nvSpPr>
            <p:cNvPr id="8197" name="TextBox 13"/>
            <p:cNvSpPr txBox="1">
              <a:spLocks noChangeArrowheads="1"/>
            </p:cNvSpPr>
            <p:nvPr/>
          </p:nvSpPr>
          <p:spPr bwMode="auto">
            <a:xfrm>
              <a:off x="7534885" y="4684633"/>
              <a:ext cx="3047566" cy="369332"/>
            </a:xfrm>
            <a:prstGeom prst="rect">
              <a:avLst/>
            </a:prstGeom>
            <a:noFill/>
            <a:ln w="9525">
              <a:noFill/>
              <a:miter lim="800000"/>
              <a:headEnd/>
              <a:tailEnd/>
            </a:ln>
          </p:spPr>
          <p:txBody>
            <a:bodyPr wrap="none">
              <a:spAutoFit/>
            </a:bodyPr>
            <a:lstStyle/>
            <a:p>
              <a:pPr fontAlgn="base">
                <a:spcBef>
                  <a:spcPct val="0"/>
                </a:spcBef>
                <a:spcAft>
                  <a:spcPct val="0"/>
                </a:spcAft>
              </a:pPr>
              <a:r>
                <a:rPr lang="en-CA" altLang="en-US" b="1" dirty="0">
                  <a:solidFill>
                    <a:prstClr val="black"/>
                  </a:solidFill>
                  <a:latin typeface="Arial" charset="0"/>
                  <a:cs typeface="Arial" charset="0"/>
                </a:rPr>
                <a:t>Temperature Anomaly </a:t>
              </a:r>
              <a:r>
                <a:rPr lang="en-CA" altLang="en-US" b="1" dirty="0" smtClean="0">
                  <a:solidFill>
                    <a:prstClr val="black"/>
                  </a:solidFill>
                  <a:latin typeface="Arial" charset="0"/>
                  <a:cs typeface="Arial" charset="0"/>
                </a:rPr>
                <a:t>°C </a:t>
              </a:r>
              <a:endParaRPr lang="en-CA" altLang="en-US" b="1" dirty="0">
                <a:solidFill>
                  <a:prstClr val="black"/>
                </a:solidFill>
                <a:latin typeface="Arial" charset="0"/>
                <a:cs typeface="Arial" charset="0"/>
              </a:endParaRPr>
            </a:p>
          </p:txBody>
        </p:sp>
        <p:grpSp>
          <p:nvGrpSpPr>
            <p:cNvPr id="3" name="Group 2"/>
            <p:cNvGrpSpPr/>
            <p:nvPr/>
          </p:nvGrpSpPr>
          <p:grpSpPr>
            <a:xfrm>
              <a:off x="5526318" y="555225"/>
              <a:ext cx="6665682" cy="4126252"/>
              <a:chOff x="2646363" y="816545"/>
              <a:chExt cx="6665682" cy="4126252"/>
            </a:xfrm>
          </p:grpSpPr>
          <p:pic>
            <p:nvPicPr>
              <p:cNvPr id="8194" name="Picture 11" descr="nmaps (1).gif"/>
              <p:cNvPicPr>
                <a:picLocks noChangeAspect="1"/>
              </p:cNvPicPr>
              <p:nvPr/>
            </p:nvPicPr>
            <p:blipFill>
              <a:blip r:embed="rId4" cstate="print"/>
              <a:srcRect/>
              <a:stretch>
                <a:fillRect/>
              </a:stretch>
            </p:blipFill>
            <p:spPr bwMode="auto">
              <a:xfrm>
                <a:off x="2646363" y="1104222"/>
                <a:ext cx="6467475" cy="3838575"/>
              </a:xfrm>
              <a:prstGeom prst="rect">
                <a:avLst/>
              </a:prstGeom>
              <a:noFill/>
              <a:ln w="9525">
                <a:noFill/>
                <a:miter lim="800000"/>
                <a:headEnd/>
                <a:tailEnd/>
              </a:ln>
            </p:spPr>
          </p:pic>
          <p:sp>
            <p:nvSpPr>
              <p:cNvPr id="8196" name="Text Box 6"/>
              <p:cNvSpPr txBox="1">
                <a:spLocks noChangeArrowheads="1"/>
              </p:cNvSpPr>
              <p:nvPr/>
            </p:nvSpPr>
            <p:spPr bwMode="auto">
              <a:xfrm>
                <a:off x="3749906" y="1763714"/>
                <a:ext cx="361950" cy="641350"/>
              </a:xfrm>
              <a:prstGeom prst="rect">
                <a:avLst/>
              </a:prstGeom>
              <a:noFill/>
              <a:ln w="9525">
                <a:noFill/>
                <a:miter lim="800000"/>
                <a:headEnd/>
                <a:tailEnd/>
              </a:ln>
            </p:spPr>
            <p:txBody>
              <a:bodyPr wrap="none">
                <a:spAutoFit/>
              </a:bodyPr>
              <a:lstStyle/>
              <a:p>
                <a:pPr fontAlgn="base">
                  <a:spcBef>
                    <a:spcPct val="0"/>
                  </a:spcBef>
                  <a:spcAft>
                    <a:spcPct val="0"/>
                  </a:spcAft>
                </a:pPr>
                <a:r>
                  <a:rPr lang="en-CA" altLang="en-US" sz="3600" dirty="0">
                    <a:solidFill>
                      <a:prstClr val="black"/>
                    </a:solidFill>
                    <a:latin typeface="Arial" charset="0"/>
                    <a:cs typeface="Arial" charset="0"/>
                  </a:rPr>
                  <a:t>*</a:t>
                </a:r>
                <a:endParaRPr lang="en-US" altLang="en-US" sz="3600" dirty="0">
                  <a:solidFill>
                    <a:prstClr val="black"/>
                  </a:solidFill>
                  <a:latin typeface="Arial" charset="0"/>
                  <a:cs typeface="Arial" charset="0"/>
                </a:endParaRPr>
              </a:p>
            </p:txBody>
          </p:sp>
          <p:sp>
            <p:nvSpPr>
              <p:cNvPr id="8199" name="Oval 8"/>
              <p:cNvSpPr>
                <a:spLocks noChangeArrowheads="1"/>
              </p:cNvSpPr>
              <p:nvPr/>
            </p:nvSpPr>
            <p:spPr bwMode="auto">
              <a:xfrm>
                <a:off x="8483370" y="816545"/>
                <a:ext cx="828675" cy="755650"/>
              </a:xfrm>
              <a:prstGeom prst="ellipse">
                <a:avLst/>
              </a:prstGeom>
              <a:noFill/>
              <a:ln w="44450">
                <a:solidFill>
                  <a:srgbClr val="FF0000"/>
                </a:solidFill>
                <a:round/>
                <a:headEnd/>
                <a:tailEnd/>
              </a:ln>
            </p:spPr>
            <p:txBody>
              <a:bodyPr wrap="none" anchor="ctr"/>
              <a:lstStyle/>
              <a:p>
                <a:pPr fontAlgn="base">
                  <a:spcBef>
                    <a:spcPct val="0"/>
                  </a:spcBef>
                  <a:spcAft>
                    <a:spcPct val="0"/>
                  </a:spcAft>
                </a:pPr>
                <a:endParaRPr lang="en-US" altLang="en-US">
                  <a:solidFill>
                    <a:prstClr val="black"/>
                  </a:solidFill>
                  <a:latin typeface="Arial" charset="0"/>
                  <a:cs typeface="Arial" charset="0"/>
                </a:endParaRPr>
              </a:p>
            </p:txBody>
          </p:sp>
        </p:grpSp>
      </p:grpSp>
      <p:sp>
        <p:nvSpPr>
          <p:cNvPr id="8201" name="AutoShape 2" descr="Fig 1: Global map"/>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pPr fontAlgn="base">
              <a:spcBef>
                <a:spcPct val="0"/>
              </a:spcBef>
              <a:spcAft>
                <a:spcPct val="0"/>
              </a:spcAft>
            </a:pPr>
            <a:endParaRPr lang="en-CA">
              <a:solidFill>
                <a:prstClr val="black"/>
              </a:solidFill>
              <a:latin typeface="Arial" charset="0"/>
              <a:cs typeface="Arial" charset="0"/>
            </a:endParaRPr>
          </a:p>
        </p:txBody>
      </p:sp>
      <p:sp>
        <p:nvSpPr>
          <p:cNvPr id="8202" name="AutoShape 4" descr="Fig 1: Global map"/>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pPr fontAlgn="base">
              <a:spcBef>
                <a:spcPct val="0"/>
              </a:spcBef>
              <a:spcAft>
                <a:spcPct val="0"/>
              </a:spcAft>
            </a:pPr>
            <a:endParaRPr lang="en-CA">
              <a:solidFill>
                <a:prstClr val="black"/>
              </a:solidFill>
              <a:latin typeface="Arial" charset="0"/>
              <a:cs typeface="Arial" charset="0"/>
            </a:endParaRPr>
          </a:p>
        </p:txBody>
      </p:sp>
      <p:sp>
        <p:nvSpPr>
          <p:cNvPr id="12" name="Title 1"/>
          <p:cNvSpPr txBox="1">
            <a:spLocks/>
          </p:cNvSpPr>
          <p:nvPr/>
        </p:nvSpPr>
        <p:spPr>
          <a:xfrm>
            <a:off x="837000" y="0"/>
            <a:ext cx="10515600" cy="673331"/>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base">
              <a:spcBef>
                <a:spcPct val="50000"/>
              </a:spcBef>
              <a:spcAft>
                <a:spcPct val="0"/>
              </a:spcAft>
              <a:defRPr/>
            </a:pPr>
            <a:r>
              <a:rPr lang="en-US" altLang="en-US" dirty="0" smtClean="0">
                <a:solidFill>
                  <a:srgbClr val="004361"/>
                </a:solidFill>
                <a:latin typeface="+mn-lt"/>
                <a:ea typeface="+mn-ea"/>
                <a:cs typeface="+mn-cs"/>
              </a:rPr>
              <a:t>Climate varies by location &amp; with time</a:t>
            </a:r>
            <a:endParaRPr lang="en-US" altLang="en-US" dirty="0">
              <a:solidFill>
                <a:srgbClr val="004361"/>
              </a:solidFill>
              <a:latin typeface="+mn-lt"/>
              <a:ea typeface="+mn-ea"/>
              <a:cs typeface="+mn-cs"/>
            </a:endParaRPr>
          </a:p>
        </p:txBody>
      </p:sp>
      <p:sp>
        <p:nvSpPr>
          <p:cNvPr id="5" name="AutoShape 2" descr="Image result for 2015 climate change snowbal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6" name="AutoShape 4" descr="Image result for 2015 climate change snowbal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7" name="AutoShape 6" descr="Image result for 2015 climate change snowball"/>
          <p:cNvSpPr>
            <a:spLocks noChangeAspect="1" noChangeArrowheads="1"/>
          </p:cNvSpPr>
          <p:nvPr/>
        </p:nvSpPr>
        <p:spPr bwMode="auto">
          <a:xfrm>
            <a:off x="155575" y="-1249363"/>
            <a:ext cx="4991100" cy="26098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261850"/>
            <a:ext cx="4572000" cy="4572000"/>
          </a:xfrm>
          <a:prstGeom prst="rect">
            <a:avLst/>
          </a:prstGeom>
        </p:spPr>
      </p:pic>
    </p:spTree>
    <p:extLst>
      <p:ext uri="{BB962C8B-B14F-4D97-AF65-F5344CB8AC3E}">
        <p14:creationId xmlns:p14="http://schemas.microsoft.com/office/powerpoint/2010/main" val="40974971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3"/>
          <p:cNvSpPr txBox="1">
            <a:spLocks noGrp="1"/>
          </p:cNvSpPr>
          <p:nvPr>
            <p:ph type="title"/>
          </p:nvPr>
        </p:nvSpPr>
        <p:spPr>
          <a:xfrm>
            <a:off x="838200" y="365125"/>
            <a:ext cx="10515600" cy="963613"/>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solidFill>
                  <a:srgbClr val="004361"/>
                </a:solidFill>
              </a:rPr>
              <a:t>“Prediction is hard, especially about the future”</a:t>
            </a:r>
            <a:endParaRPr lang="en-CA" b="1" dirty="0"/>
          </a:p>
        </p:txBody>
      </p:sp>
      <p:sp>
        <p:nvSpPr>
          <p:cNvPr id="4" name="Content Placeholder 2"/>
          <p:cNvSpPr>
            <a:spLocks noGrp="1"/>
          </p:cNvSpPr>
          <p:nvPr>
            <p:ph idx="1"/>
          </p:nvPr>
        </p:nvSpPr>
        <p:spPr>
          <a:xfrm>
            <a:off x="838200" y="1328738"/>
            <a:ext cx="10515600" cy="4848225"/>
          </a:xfrm>
        </p:spPr>
        <p:txBody>
          <a:bodyPr>
            <a:normAutofit lnSpcReduction="10000"/>
          </a:bodyPr>
          <a:lstStyle/>
          <a:p>
            <a:pPr marL="457200" indent="-457200">
              <a:buFont typeface="+mj-lt"/>
              <a:buAutoNum type="alphaLcParenR"/>
              <a:defRPr/>
            </a:pPr>
            <a:r>
              <a:rPr lang="en-US" sz="2400" dirty="0"/>
              <a:t>Albert Einstein</a:t>
            </a:r>
          </a:p>
          <a:p>
            <a:pPr marL="457200" indent="-457200">
              <a:buFont typeface="+mj-lt"/>
              <a:buAutoNum type="alphaLcParenR"/>
              <a:defRPr/>
            </a:pPr>
            <a:r>
              <a:rPr lang="en-US" sz="2400" dirty="0"/>
              <a:t>Mark Twain</a:t>
            </a:r>
          </a:p>
          <a:p>
            <a:pPr marL="457200" indent="-457200">
              <a:buFont typeface="+mj-lt"/>
              <a:buAutoNum type="alphaLcParenR"/>
              <a:defRPr/>
            </a:pPr>
            <a:r>
              <a:rPr lang="en-US" sz="2400" dirty="0"/>
              <a:t>Winston Churchill</a:t>
            </a:r>
          </a:p>
          <a:p>
            <a:pPr marL="457200" indent="-457200">
              <a:buFont typeface="+mj-lt"/>
              <a:buAutoNum type="alphaLcParenR"/>
              <a:defRPr/>
            </a:pPr>
            <a:r>
              <a:rPr lang="en-US" sz="2400" dirty="0"/>
              <a:t>George Bernard Shaw</a:t>
            </a:r>
          </a:p>
          <a:p>
            <a:pPr marL="457200" indent="-457200">
              <a:buFont typeface="+mj-lt"/>
              <a:buAutoNum type="alphaLcParenR"/>
              <a:defRPr/>
            </a:pPr>
            <a:r>
              <a:rPr lang="en-US" sz="2400" dirty="0" err="1"/>
              <a:t>Niels</a:t>
            </a:r>
            <a:r>
              <a:rPr lang="en-US" sz="2400" dirty="0"/>
              <a:t> Bohr</a:t>
            </a:r>
          </a:p>
          <a:p>
            <a:pPr marL="457200" indent="-457200">
              <a:buFont typeface="+mj-lt"/>
              <a:buAutoNum type="alphaLcParenR"/>
              <a:defRPr/>
            </a:pPr>
            <a:r>
              <a:rPr lang="en-US" sz="2400" dirty="0"/>
              <a:t>Will Rogers </a:t>
            </a:r>
          </a:p>
          <a:p>
            <a:pPr marL="457200" indent="-457200">
              <a:buFont typeface="+mj-lt"/>
              <a:buAutoNum type="alphaLcParenR"/>
              <a:defRPr/>
            </a:pPr>
            <a:r>
              <a:rPr lang="en-US" sz="2400" dirty="0" err="1"/>
              <a:t>Enrico</a:t>
            </a:r>
            <a:r>
              <a:rPr lang="en-US" sz="2400" dirty="0"/>
              <a:t> Fermi</a:t>
            </a:r>
          </a:p>
          <a:p>
            <a:pPr marL="457200" indent="-457200">
              <a:buFont typeface="+mj-lt"/>
              <a:buAutoNum type="alphaLcParenR"/>
              <a:defRPr/>
            </a:pPr>
            <a:r>
              <a:rPr lang="en-US" sz="2400" dirty="0"/>
              <a:t>Yogi Berra</a:t>
            </a:r>
          </a:p>
          <a:p>
            <a:pPr marL="457200" indent="-457200">
              <a:buFont typeface="+mj-lt"/>
              <a:buAutoNum type="alphaLcParenR"/>
              <a:defRPr/>
            </a:pPr>
            <a:r>
              <a:rPr lang="en-US" sz="2400" dirty="0"/>
              <a:t>Dan Quayle</a:t>
            </a:r>
          </a:p>
          <a:p>
            <a:pPr marL="457200" indent="-457200">
              <a:buFont typeface="+mj-lt"/>
              <a:buAutoNum type="alphaLcParenR"/>
              <a:defRPr/>
            </a:pPr>
            <a:r>
              <a:rPr lang="en-US" sz="2400" dirty="0"/>
              <a:t>Woody Allen</a:t>
            </a:r>
          </a:p>
          <a:p>
            <a:pPr marL="457200" indent="-457200">
              <a:buFont typeface="+mj-lt"/>
              <a:buAutoNum type="alphaLcParenR"/>
              <a:defRPr/>
            </a:pPr>
            <a:r>
              <a:rPr lang="en-US" sz="2400" dirty="0"/>
              <a:t>Confucius</a:t>
            </a:r>
          </a:p>
          <a:p>
            <a:pPr marL="457200" indent="-457200">
              <a:buFont typeface="+mj-lt"/>
              <a:buAutoNum type="alphaLcParenR"/>
              <a:defRPr/>
            </a:pPr>
            <a:endParaRPr lang="en-US" sz="2400" dirty="0"/>
          </a:p>
          <a:p>
            <a:pPr marL="457200" indent="-457200">
              <a:buFont typeface="+mj-lt"/>
              <a:buAutoNum type="alphaLcParenR"/>
              <a:defRPr/>
            </a:pPr>
            <a:endParaRPr lang="en-US" sz="2400" dirty="0"/>
          </a:p>
          <a:p>
            <a:pPr marL="457200" indent="-457200">
              <a:buFont typeface="+mj-lt"/>
              <a:buAutoNum type="alphaLcParenR"/>
              <a:defRPr/>
            </a:pPr>
            <a:endParaRPr lang="en-US" sz="2400" dirty="0"/>
          </a:p>
        </p:txBody>
      </p:sp>
    </p:spTree>
    <p:extLst>
      <p:ext uri="{BB962C8B-B14F-4D97-AF65-F5344CB8AC3E}">
        <p14:creationId xmlns:p14="http://schemas.microsoft.com/office/powerpoint/2010/main" val="1625958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7" end="7"/>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8" end="8"/>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9" end="9"/>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t="7824"/>
          <a:stretch/>
        </p:blipFill>
        <p:spPr>
          <a:xfrm>
            <a:off x="695895" y="671279"/>
            <a:ext cx="8880367" cy="6139151"/>
          </a:xfrm>
          <a:prstGeom prst="rect">
            <a:avLst/>
          </a:prstGeom>
        </p:spPr>
      </p:pic>
      <p:sp>
        <p:nvSpPr>
          <p:cNvPr id="4" name="Oval 3"/>
          <p:cNvSpPr/>
          <p:nvPr/>
        </p:nvSpPr>
        <p:spPr>
          <a:xfrm>
            <a:off x="5839105" y="3038036"/>
            <a:ext cx="1109528" cy="1048388"/>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3565" y="2362080"/>
            <a:ext cx="3429000" cy="2400300"/>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63344" y="2320636"/>
            <a:ext cx="1729210" cy="1685980"/>
          </a:xfrm>
          <a:prstGeom prst="rect">
            <a:avLst/>
          </a:prstGeom>
        </p:spPr>
      </p:pic>
      <p:pic>
        <p:nvPicPr>
          <p:cNvPr id="27" name="Picture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flipH="1" flipV="1">
            <a:off x="1576066" y="3940637"/>
            <a:ext cx="3211553" cy="2154825"/>
          </a:xfrm>
          <a:prstGeom prst="rect">
            <a:avLst/>
          </a:prstGeom>
          <a:scene3d>
            <a:camera prst="orthographicFront">
              <a:rot lat="10800000" lon="0" rev="0"/>
            </a:camera>
            <a:lightRig rig="threePt" dir="t"/>
          </a:scene3d>
        </p:spPr>
      </p:pic>
      <p:pic>
        <p:nvPicPr>
          <p:cNvPr id="28" name="Picture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flipH="1" flipV="1">
            <a:off x="7636978" y="864032"/>
            <a:ext cx="3077740" cy="2318656"/>
          </a:xfrm>
          <a:prstGeom prst="rect">
            <a:avLst/>
          </a:prstGeom>
          <a:scene3d>
            <a:camera prst="orthographicFront">
              <a:rot lat="10800000" lon="0" rev="0"/>
            </a:camera>
            <a:lightRig rig="threePt" dir="t"/>
          </a:scene3d>
        </p:spPr>
      </p:pic>
      <p:sp>
        <p:nvSpPr>
          <p:cNvPr id="14" name="Title 1">
            <a:extLst>
              <a:ext uri="{FF2B5EF4-FFF2-40B4-BE49-F238E27FC236}">
                <a16:creationId xmlns:a16="http://schemas.microsoft.com/office/drawing/2014/main" id="{33A02A55-B1E1-446A-8A39-45733CE937A5}"/>
              </a:ext>
            </a:extLst>
          </p:cNvPr>
          <p:cNvSpPr txBox="1">
            <a:spLocks/>
          </p:cNvSpPr>
          <p:nvPr/>
        </p:nvSpPr>
        <p:spPr>
          <a:xfrm>
            <a:off x="838200" y="4174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en-US" altLang="en-US" b="1" dirty="0">
                <a:solidFill>
                  <a:srgbClr val="004361"/>
                </a:solidFill>
              </a:rPr>
              <a:t>Future Warming in BC</a:t>
            </a:r>
          </a:p>
        </p:txBody>
      </p:sp>
      <p:pic>
        <p:nvPicPr>
          <p:cNvPr id="8" name="Picture 7"/>
          <p:cNvPicPr>
            <a:picLocks noChangeAspect="1"/>
          </p:cNvPicPr>
          <p:nvPr/>
        </p:nvPicPr>
        <p:blipFill>
          <a:blip r:embed="rId6"/>
          <a:stretch>
            <a:fillRect/>
          </a:stretch>
        </p:blipFill>
        <p:spPr>
          <a:xfrm>
            <a:off x="1177688" y="984229"/>
            <a:ext cx="3086100" cy="828675"/>
          </a:xfrm>
          <a:prstGeom prst="rect">
            <a:avLst/>
          </a:prstGeom>
        </p:spPr>
      </p:pic>
    </p:spTree>
    <p:extLst>
      <p:ext uri="{BB962C8B-B14F-4D97-AF65-F5344CB8AC3E}">
        <p14:creationId xmlns:p14="http://schemas.microsoft.com/office/powerpoint/2010/main" val="577053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9"/>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nodeType="clickEffect">
                                  <p:stCondLst>
                                    <p:cond delay="0"/>
                                  </p:stCondLst>
                                  <p:childTnLst>
                                    <p:set>
                                      <p:cBhvr>
                                        <p:cTn id="20" dur="1" fill="hold">
                                          <p:stCondLst>
                                            <p:cond delay="0"/>
                                          </p:stCondLst>
                                        </p:cTn>
                                        <p:tgtEl>
                                          <p:spTgt spid="28"/>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27"/>
                                        </p:tgtEl>
                                        <p:attrNameLst>
                                          <p:attrName>style.visibility</p:attrName>
                                        </p:attrNameLst>
                                      </p:cBhvr>
                                      <p:to>
                                        <p:strVal val="hidden"/>
                                      </p:to>
                                    </p:set>
                                  </p:childTnLst>
                                </p:cTn>
                              </p:par>
                              <p:par>
                                <p:cTn id="23" presetID="1" presetClass="entr" presetSubtype="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B317CCC-2F36-F547-8400-74FC075833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47942"/>
            <a:ext cx="12192000" cy="8128000"/>
          </a:xfrm>
          <a:prstGeom prst="rect">
            <a:avLst/>
          </a:prstGeom>
        </p:spPr>
      </p:pic>
      <p:sp>
        <p:nvSpPr>
          <p:cNvPr id="13" name="Title 4">
            <a:extLst>
              <a:ext uri="{FF2B5EF4-FFF2-40B4-BE49-F238E27FC236}">
                <a16:creationId xmlns:a16="http://schemas.microsoft.com/office/drawing/2014/main" id="{F15D0F11-7E1F-024B-9D6D-177C96DF2A97}"/>
              </a:ext>
            </a:extLst>
          </p:cNvPr>
          <p:cNvSpPr txBox="1">
            <a:spLocks/>
          </p:cNvSpPr>
          <p:nvPr/>
        </p:nvSpPr>
        <p:spPr>
          <a:xfrm>
            <a:off x="695400" y="260648"/>
            <a:ext cx="11284835" cy="1143000"/>
          </a:xfrm>
          <a:prstGeom prst="rect">
            <a:avLst/>
          </a:prstGeom>
        </p:spPr>
        <p:txBody>
          <a:bodyPr/>
          <a:lstStyle>
            <a:lvl1pPr algn="l" rtl="0" eaLnBrk="1" fontAlgn="base" hangingPunct="1">
              <a:spcBef>
                <a:spcPct val="0"/>
              </a:spcBef>
              <a:spcAft>
                <a:spcPct val="0"/>
              </a:spcAft>
              <a:defRPr kumimoji="1" sz="3600" b="1">
                <a:solidFill>
                  <a:srgbClr val="3A601B"/>
                </a:solidFill>
                <a:latin typeface="+mj-lt"/>
                <a:ea typeface="+mj-ea"/>
                <a:cs typeface="+mj-cs"/>
              </a:defRPr>
            </a:lvl1pPr>
            <a:lvl2pPr algn="l" rtl="0" eaLnBrk="1" fontAlgn="base" hangingPunct="1">
              <a:spcBef>
                <a:spcPct val="0"/>
              </a:spcBef>
              <a:spcAft>
                <a:spcPct val="0"/>
              </a:spcAft>
              <a:defRPr kumimoji="1" sz="3600" b="1">
                <a:solidFill>
                  <a:srgbClr val="3A601B"/>
                </a:solidFill>
                <a:latin typeface="Arial" charset="0"/>
                <a:ea typeface="Arial Unicode MS" pitchFamily="34" charset="-128"/>
                <a:cs typeface="Arial Unicode MS" pitchFamily="34" charset="-128"/>
              </a:defRPr>
            </a:lvl2pPr>
            <a:lvl3pPr algn="l" rtl="0" eaLnBrk="1" fontAlgn="base" hangingPunct="1">
              <a:spcBef>
                <a:spcPct val="0"/>
              </a:spcBef>
              <a:spcAft>
                <a:spcPct val="0"/>
              </a:spcAft>
              <a:defRPr kumimoji="1" sz="3600" b="1">
                <a:solidFill>
                  <a:srgbClr val="3A601B"/>
                </a:solidFill>
                <a:latin typeface="Arial" charset="0"/>
                <a:ea typeface="Arial Unicode MS" pitchFamily="34" charset="-128"/>
                <a:cs typeface="Arial Unicode MS" pitchFamily="34" charset="-128"/>
              </a:defRPr>
            </a:lvl3pPr>
            <a:lvl4pPr algn="l" rtl="0" eaLnBrk="1" fontAlgn="base" hangingPunct="1">
              <a:spcBef>
                <a:spcPct val="0"/>
              </a:spcBef>
              <a:spcAft>
                <a:spcPct val="0"/>
              </a:spcAft>
              <a:defRPr kumimoji="1" sz="3600" b="1">
                <a:solidFill>
                  <a:srgbClr val="3A601B"/>
                </a:solidFill>
                <a:latin typeface="Arial" charset="0"/>
                <a:ea typeface="Arial Unicode MS" pitchFamily="34" charset="-128"/>
                <a:cs typeface="Arial Unicode MS" pitchFamily="34" charset="-128"/>
              </a:defRPr>
            </a:lvl4pPr>
            <a:lvl5pPr algn="l" rtl="0" eaLnBrk="1" fontAlgn="base" hangingPunct="1">
              <a:spcBef>
                <a:spcPct val="0"/>
              </a:spcBef>
              <a:spcAft>
                <a:spcPct val="0"/>
              </a:spcAft>
              <a:defRPr kumimoji="1" sz="3600" b="1">
                <a:solidFill>
                  <a:srgbClr val="3A601B"/>
                </a:solidFill>
                <a:latin typeface="Arial" charset="0"/>
                <a:ea typeface="Arial Unicode MS" pitchFamily="34" charset="-128"/>
                <a:cs typeface="Arial Unicode MS" pitchFamily="34" charset="-128"/>
              </a:defRPr>
            </a:lvl5pPr>
            <a:lvl6pPr marL="457200" algn="l" rtl="0" eaLnBrk="1" fontAlgn="base" hangingPunct="1">
              <a:spcBef>
                <a:spcPct val="0"/>
              </a:spcBef>
              <a:spcAft>
                <a:spcPct val="0"/>
              </a:spcAft>
              <a:defRPr kumimoji="1" sz="3600" b="1">
                <a:solidFill>
                  <a:srgbClr val="3A601B"/>
                </a:solidFill>
                <a:latin typeface="Arial" charset="0"/>
                <a:ea typeface="Arial Unicode MS" pitchFamily="34" charset="-128"/>
                <a:cs typeface="Arial Unicode MS" pitchFamily="34" charset="-128"/>
              </a:defRPr>
            </a:lvl6pPr>
            <a:lvl7pPr marL="914400" algn="l" rtl="0" eaLnBrk="1" fontAlgn="base" hangingPunct="1">
              <a:spcBef>
                <a:spcPct val="0"/>
              </a:spcBef>
              <a:spcAft>
                <a:spcPct val="0"/>
              </a:spcAft>
              <a:defRPr kumimoji="1" sz="3600" b="1">
                <a:solidFill>
                  <a:srgbClr val="3A601B"/>
                </a:solidFill>
                <a:latin typeface="Arial" charset="0"/>
                <a:ea typeface="Arial Unicode MS" pitchFamily="34" charset="-128"/>
                <a:cs typeface="Arial Unicode MS" pitchFamily="34" charset="-128"/>
              </a:defRPr>
            </a:lvl7pPr>
            <a:lvl8pPr marL="1371600" algn="l" rtl="0" eaLnBrk="1" fontAlgn="base" hangingPunct="1">
              <a:spcBef>
                <a:spcPct val="0"/>
              </a:spcBef>
              <a:spcAft>
                <a:spcPct val="0"/>
              </a:spcAft>
              <a:defRPr kumimoji="1" sz="3600" b="1">
                <a:solidFill>
                  <a:srgbClr val="3A601B"/>
                </a:solidFill>
                <a:latin typeface="Arial" charset="0"/>
                <a:ea typeface="Arial Unicode MS" pitchFamily="34" charset="-128"/>
                <a:cs typeface="Arial Unicode MS" pitchFamily="34" charset="-128"/>
              </a:defRPr>
            </a:lvl8pPr>
            <a:lvl9pPr marL="1828800" algn="l" rtl="0" eaLnBrk="1" fontAlgn="base" hangingPunct="1">
              <a:spcBef>
                <a:spcPct val="0"/>
              </a:spcBef>
              <a:spcAft>
                <a:spcPct val="0"/>
              </a:spcAft>
              <a:defRPr kumimoji="1" sz="3600" b="1">
                <a:solidFill>
                  <a:srgbClr val="3A601B"/>
                </a:solidFill>
                <a:latin typeface="Arial" charset="0"/>
                <a:ea typeface="Arial Unicode MS" pitchFamily="34" charset="-128"/>
                <a:cs typeface="Arial Unicode MS" pitchFamily="34" charset="-128"/>
              </a:defRPr>
            </a:lvl9pPr>
          </a:lstStyle>
          <a:p>
            <a:r>
              <a:rPr lang="en-CA" sz="6000" b="0" kern="0" dirty="0">
                <a:solidFill>
                  <a:schemeClr val="tx1"/>
                </a:solidFill>
                <a:latin typeface="Calibri" panose="020F0502020204030204" pitchFamily="34" charset="0"/>
                <a:cs typeface="Calibri" panose="020F0502020204030204" pitchFamily="34" charset="0"/>
              </a:rPr>
              <a:t>BC Wildfires 2017, 2018</a:t>
            </a:r>
          </a:p>
        </p:txBody>
      </p:sp>
      <p:sp>
        <p:nvSpPr>
          <p:cNvPr id="2" name="TextBox 1">
            <a:extLst>
              <a:ext uri="{FF2B5EF4-FFF2-40B4-BE49-F238E27FC236}">
                <a16:creationId xmlns:a16="http://schemas.microsoft.com/office/drawing/2014/main" id="{BE9269FD-77F9-114D-98B7-0EA65C82D604}"/>
              </a:ext>
            </a:extLst>
          </p:cNvPr>
          <p:cNvSpPr txBox="1"/>
          <p:nvPr/>
        </p:nvSpPr>
        <p:spPr>
          <a:xfrm>
            <a:off x="0" y="5708430"/>
            <a:ext cx="12192000" cy="923330"/>
          </a:xfrm>
          <a:prstGeom prst="rect">
            <a:avLst/>
          </a:prstGeom>
          <a:solidFill>
            <a:srgbClr val="606060">
              <a:alpha val="29804"/>
            </a:srgbClr>
          </a:solidFill>
        </p:spPr>
        <p:txBody>
          <a:bodyPr wrap="square" rtlCol="0">
            <a:spAutoFit/>
          </a:bodyPr>
          <a:lstStyle/>
          <a:p>
            <a:pPr marL="360363" algn="l">
              <a:buNone/>
            </a:pPr>
            <a:r>
              <a:rPr lang="en-CA" sz="1800" b="1" dirty="0">
                <a:solidFill>
                  <a:schemeClr val="bg1"/>
                </a:solidFill>
              </a:rPr>
              <a:t>Reference</a:t>
            </a:r>
          </a:p>
          <a:p>
            <a:pPr marL="360363" algn="l">
              <a:buNone/>
            </a:pPr>
            <a:r>
              <a:rPr lang="en-CA" sz="1800" dirty="0" err="1">
                <a:solidFill>
                  <a:schemeClr val="bg1"/>
                </a:solidFill>
              </a:rPr>
              <a:t>Kirchmeier</a:t>
            </a:r>
            <a:r>
              <a:rPr lang="en-CA" sz="1800" dirty="0">
                <a:solidFill>
                  <a:schemeClr val="bg1"/>
                </a:solidFill>
              </a:rPr>
              <a:t>-Young, M.C., N.P. Gillett, F.W. Zwiers and A.J. Cannon, 2019: Attribution of the influence of human-induced climate change on an extreme fire season, </a:t>
            </a:r>
            <a:r>
              <a:rPr lang="en-CA" sz="1800" i="1" dirty="0">
                <a:solidFill>
                  <a:schemeClr val="bg1"/>
                </a:solidFill>
              </a:rPr>
              <a:t>Earth’s Future, 7, </a:t>
            </a:r>
            <a:r>
              <a:rPr lang="en-CA" sz="1800" dirty="0">
                <a:solidFill>
                  <a:schemeClr val="bg1"/>
                </a:solidFill>
              </a:rPr>
              <a:t>doi:10.1029/2018EF001050 </a:t>
            </a:r>
          </a:p>
        </p:txBody>
      </p:sp>
    </p:spTree>
    <p:extLst>
      <p:ext uri="{BB962C8B-B14F-4D97-AF65-F5344CB8AC3E}">
        <p14:creationId xmlns:p14="http://schemas.microsoft.com/office/powerpoint/2010/main" val="41082629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5997"/>
            <a:ext cx="12191999" cy="1325563"/>
          </a:xfrm>
        </p:spPr>
        <p:txBody>
          <a:bodyPr>
            <a:noAutofit/>
          </a:bodyPr>
          <a:lstStyle/>
          <a:p>
            <a:r>
              <a:rPr lang="en-US" sz="4000" b="1" dirty="0">
                <a:solidFill>
                  <a:srgbClr val="004361"/>
                </a:solidFill>
              </a:rPr>
              <a:t>Human contribution to climate change already responsible for much of the current risk of 2017 fire year</a:t>
            </a:r>
          </a:p>
        </p:txBody>
      </p:sp>
      <p:graphicFrame>
        <p:nvGraphicFramePr>
          <p:cNvPr id="4" name="Chart 3"/>
          <p:cNvGraphicFramePr>
            <a:graphicFrameLocks/>
          </p:cNvGraphicFramePr>
          <p:nvPr>
            <p:extLst>
              <p:ext uri="{D42A27DB-BD31-4B8C-83A1-F6EECF244321}">
                <p14:modId xmlns:p14="http://schemas.microsoft.com/office/powerpoint/2010/main" val="2989646783"/>
              </p:ext>
            </p:extLst>
          </p:nvPr>
        </p:nvGraphicFramePr>
        <p:xfrm>
          <a:off x="192505" y="1804736"/>
          <a:ext cx="11526253" cy="4932947"/>
        </p:xfrm>
        <a:graphic>
          <a:graphicData uri="http://schemas.openxmlformats.org/drawingml/2006/chart">
            <c:chart xmlns:c="http://schemas.openxmlformats.org/drawingml/2006/chart" xmlns:r="http://schemas.openxmlformats.org/officeDocument/2006/relationships" r:id="rId3"/>
          </a:graphicData>
        </a:graphic>
      </p:graphicFrame>
      <p:sp>
        <p:nvSpPr>
          <p:cNvPr id="5" name="Title 1"/>
          <p:cNvSpPr txBox="1">
            <a:spLocks/>
          </p:cNvSpPr>
          <p:nvPr/>
        </p:nvSpPr>
        <p:spPr>
          <a:xfrm>
            <a:off x="3777914" y="4884583"/>
            <a:ext cx="1708485" cy="122674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66700" indent="6350" algn="ctr"/>
            <a:r>
              <a:rPr lang="en-US" sz="2800" b="1" dirty="0" smtClean="0">
                <a:latin typeface="+mn-lt"/>
                <a:ea typeface="+mn-ea"/>
                <a:cs typeface="+mn-cs"/>
              </a:rPr>
              <a:t>2 to 4 times</a:t>
            </a:r>
            <a:endParaRPr lang="en-US" sz="2800" b="1" dirty="0">
              <a:latin typeface="+mn-lt"/>
              <a:ea typeface="+mn-ea"/>
              <a:cs typeface="+mn-cs"/>
            </a:endParaRPr>
          </a:p>
        </p:txBody>
      </p:sp>
      <p:sp>
        <p:nvSpPr>
          <p:cNvPr id="6" name="Title 1"/>
          <p:cNvSpPr txBox="1">
            <a:spLocks/>
          </p:cNvSpPr>
          <p:nvPr/>
        </p:nvSpPr>
        <p:spPr>
          <a:xfrm>
            <a:off x="6364706" y="4090972"/>
            <a:ext cx="1981200" cy="122674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66700" indent="6350" algn="ctr"/>
            <a:r>
              <a:rPr lang="en-US" sz="2800" b="1" dirty="0" smtClean="0">
                <a:latin typeface="+mn-lt"/>
                <a:ea typeface="+mn-ea"/>
                <a:cs typeface="+mn-cs"/>
              </a:rPr>
              <a:t>7 to 11 times </a:t>
            </a:r>
            <a:endParaRPr lang="en-US" sz="2800" b="1" dirty="0">
              <a:latin typeface="+mn-lt"/>
              <a:ea typeface="+mn-ea"/>
              <a:cs typeface="+mn-cs"/>
            </a:endParaRPr>
          </a:p>
        </p:txBody>
      </p:sp>
    </p:spTree>
    <p:extLst>
      <p:ext uri="{BB962C8B-B14F-4D97-AF65-F5344CB8AC3E}">
        <p14:creationId xmlns:p14="http://schemas.microsoft.com/office/powerpoint/2010/main" val="4004928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txBox="1">
            <a:spLocks/>
          </p:cNvSpPr>
          <p:nvPr/>
        </p:nvSpPr>
        <p:spPr>
          <a:xfrm>
            <a:off x="407125" y="110568"/>
            <a:ext cx="10515600" cy="9636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solidFill>
                  <a:srgbClr val="004361"/>
                </a:solidFill>
              </a:rPr>
              <a:t>Increased hot days</a:t>
            </a:r>
            <a:endParaRPr lang="en-US" b="1" dirty="0">
              <a:solidFill>
                <a:srgbClr val="004361"/>
              </a:solidFill>
            </a:endParaRPr>
          </a:p>
        </p:txBody>
      </p:sp>
      <p:pic>
        <p:nvPicPr>
          <p:cNvPr id="4100" name="Picture 4" descr="Image result for heat wave health metro vancouv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8168" y="968440"/>
            <a:ext cx="7429500" cy="418147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s://pbs.twimg.com/media/DGK_U_kVwAABkU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0942" y="1267297"/>
            <a:ext cx="4050000" cy="54000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ttps://i.cbc.ca/1.4767643.1532990252!/fileImage/httpImage/image.jpg_gen/derivatives/original_780/closed-beach.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65394" y="1826312"/>
            <a:ext cx="7429500" cy="4181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282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10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txBox="1">
            <a:spLocks/>
          </p:cNvSpPr>
          <p:nvPr/>
        </p:nvSpPr>
        <p:spPr>
          <a:xfrm>
            <a:off x="407125" y="110568"/>
            <a:ext cx="10515600" cy="9636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solidFill>
                  <a:srgbClr val="004361"/>
                </a:solidFill>
              </a:rPr>
              <a:t>Increased hot days</a:t>
            </a:r>
            <a:endParaRPr lang="en-US" b="1" dirty="0">
              <a:solidFill>
                <a:srgbClr val="004361"/>
              </a:solidFill>
            </a:endParaRPr>
          </a:p>
        </p:txBody>
      </p:sp>
      <p:pic>
        <p:nvPicPr>
          <p:cNvPr id="2" name="Picture 2" descr="https://pacificclimate.org/~tmurdock/vch/lionsgate_hospital/plots/climdex/suETCCDI/lionsgate_hospital.suETCCDI.bccaq2.gcm.ensemble.rcp85.Annual.1971-2000.png"/>
          <p:cNvPicPr>
            <a:picLocks noChangeAspect="1" noChangeArrowheads="1"/>
          </p:cNvPicPr>
          <p:nvPr/>
        </p:nvPicPr>
        <p:blipFill rotWithShape="1">
          <a:blip r:embed="rId3">
            <a:extLst>
              <a:ext uri="{28A0092B-C50C-407E-A947-70E740481C1C}">
                <a14:useLocalDpi xmlns:a14="http://schemas.microsoft.com/office/drawing/2010/main" val="0"/>
              </a:ext>
            </a:extLst>
          </a:blip>
          <a:srcRect t="11500"/>
          <a:stretch/>
        </p:blipFill>
        <p:spPr bwMode="auto">
          <a:xfrm>
            <a:off x="407125" y="945844"/>
            <a:ext cx="5871411" cy="519619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pacificclimate.org/~tmurdock/vch/lionsgate_hospital/plots/climdex/suETCCDI/lionsgate_hospital.suETCCDI.bccaq2.gcm.ensemble.rcp85.Annual.2041-2070.png"/>
          <p:cNvPicPr>
            <a:picLocks noChangeAspect="1" noChangeArrowheads="1"/>
          </p:cNvPicPr>
          <p:nvPr/>
        </p:nvPicPr>
        <p:blipFill rotWithShape="1">
          <a:blip r:embed="rId4">
            <a:extLst>
              <a:ext uri="{28A0092B-C50C-407E-A947-70E740481C1C}">
                <a14:useLocalDpi xmlns:a14="http://schemas.microsoft.com/office/drawing/2010/main" val="0"/>
              </a:ext>
            </a:extLst>
          </a:blip>
          <a:srcRect t="11750"/>
          <a:stretch/>
        </p:blipFill>
        <p:spPr bwMode="auto">
          <a:xfrm>
            <a:off x="6278536" y="918052"/>
            <a:ext cx="5919537" cy="522399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0" y="6272464"/>
            <a:ext cx="3400926" cy="461665"/>
          </a:xfrm>
          <a:prstGeom prst="rect">
            <a:avLst/>
          </a:prstGeom>
          <a:noFill/>
        </p:spPr>
        <p:txBody>
          <a:bodyPr wrap="square" rtlCol="0">
            <a:spAutoFit/>
          </a:bodyPr>
          <a:lstStyle/>
          <a:p>
            <a:r>
              <a:rPr lang="en-CA" sz="2400" b="1" dirty="0" smtClean="0"/>
              <a:t>Days above 25°C</a:t>
            </a:r>
            <a:endParaRPr lang="en-CA" sz="2400" b="1" dirty="0"/>
          </a:p>
        </p:txBody>
      </p:sp>
    </p:spTree>
    <p:extLst>
      <p:ext uri="{BB962C8B-B14F-4D97-AF65-F5344CB8AC3E}">
        <p14:creationId xmlns:p14="http://schemas.microsoft.com/office/powerpoint/2010/main" val="11534910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txBox="1">
            <a:spLocks/>
          </p:cNvSpPr>
          <p:nvPr/>
        </p:nvSpPr>
        <p:spPr>
          <a:xfrm>
            <a:off x="407125" y="110568"/>
            <a:ext cx="10515600" cy="9636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solidFill>
                  <a:srgbClr val="004361"/>
                </a:solidFill>
              </a:rPr>
              <a:t>Fewer frost days</a:t>
            </a:r>
            <a:endParaRPr lang="en-US" b="1" dirty="0">
              <a:solidFill>
                <a:srgbClr val="004361"/>
              </a:solidFill>
            </a:endParaRPr>
          </a:p>
        </p:txBody>
      </p:sp>
      <p:pic>
        <p:nvPicPr>
          <p:cNvPr id="2050" name="Picture 2" descr="Image result for mountain pine beet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41690" y="979462"/>
            <a:ext cx="7136139" cy="535210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5285" y="6331566"/>
            <a:ext cx="12192000" cy="369332"/>
          </a:xfrm>
          <a:prstGeom prst="rect">
            <a:avLst/>
          </a:prstGeom>
          <a:solidFill>
            <a:schemeClr val="bg1"/>
          </a:solidFill>
        </p:spPr>
        <p:txBody>
          <a:bodyPr wrap="square" rtlCol="0">
            <a:spAutoFit/>
          </a:bodyPr>
          <a:lstStyle/>
          <a:p>
            <a:r>
              <a:rPr lang="en-CA" dirty="0" smtClean="0"/>
              <a:t>Central Interior 2013  </a:t>
            </a:r>
            <a:r>
              <a:rPr lang="en-CA" dirty="0">
                <a:hlinkClick r:id="rId4"/>
              </a:rPr>
              <a:t>https://news.ubc.ca/2013/03/26/mountain-pine-beetle-genome-decoded</a:t>
            </a:r>
            <a:r>
              <a:rPr lang="en-CA" dirty="0" smtClean="0">
                <a:hlinkClick r:id="rId4"/>
              </a:rPr>
              <a:t>/</a:t>
            </a:r>
            <a:r>
              <a:rPr lang="en-CA" dirty="0" smtClean="0"/>
              <a:t> </a:t>
            </a:r>
            <a:endParaRPr lang="en-CA" dirty="0"/>
          </a:p>
        </p:txBody>
      </p:sp>
    </p:spTree>
    <p:extLst>
      <p:ext uri="{BB962C8B-B14F-4D97-AF65-F5344CB8AC3E}">
        <p14:creationId xmlns:p14="http://schemas.microsoft.com/office/powerpoint/2010/main" val="1272856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txBox="1">
            <a:spLocks/>
          </p:cNvSpPr>
          <p:nvPr/>
        </p:nvSpPr>
        <p:spPr>
          <a:xfrm>
            <a:off x="407125" y="110568"/>
            <a:ext cx="10515600" cy="9636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solidFill>
                  <a:srgbClr val="004361"/>
                </a:solidFill>
              </a:rPr>
              <a:t>Fewer frost days</a:t>
            </a:r>
            <a:endParaRPr lang="en-US" b="1" dirty="0">
              <a:solidFill>
                <a:srgbClr val="004361"/>
              </a:solidFill>
            </a:endParaRPr>
          </a:p>
        </p:txBody>
      </p:sp>
      <p:sp>
        <p:nvSpPr>
          <p:cNvPr id="5" name="TextBox 4"/>
          <p:cNvSpPr txBox="1"/>
          <p:nvPr/>
        </p:nvSpPr>
        <p:spPr>
          <a:xfrm>
            <a:off x="0" y="6272464"/>
            <a:ext cx="3400926" cy="461665"/>
          </a:xfrm>
          <a:prstGeom prst="rect">
            <a:avLst/>
          </a:prstGeom>
          <a:noFill/>
        </p:spPr>
        <p:txBody>
          <a:bodyPr wrap="square" rtlCol="0">
            <a:spAutoFit/>
          </a:bodyPr>
          <a:lstStyle/>
          <a:p>
            <a:r>
              <a:rPr lang="en-CA" sz="2400" b="1" dirty="0" smtClean="0"/>
              <a:t>Days below 0°C</a:t>
            </a:r>
            <a:endParaRPr lang="en-CA" sz="2400" b="1" dirty="0"/>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7173"/>
          <a:stretch/>
        </p:blipFill>
        <p:spPr>
          <a:xfrm>
            <a:off x="2566219" y="944462"/>
            <a:ext cx="7644581" cy="5913537"/>
          </a:xfrm>
          <a:prstGeom prst="rect">
            <a:avLst/>
          </a:prstGeom>
        </p:spPr>
      </p:pic>
    </p:spTree>
    <p:extLst>
      <p:ext uri="{BB962C8B-B14F-4D97-AF65-F5344CB8AC3E}">
        <p14:creationId xmlns:p14="http://schemas.microsoft.com/office/powerpoint/2010/main" val="30893417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bwMode="auto">
          <a:xfrm>
            <a:off x="169308" y="3826964"/>
            <a:ext cx="3064959" cy="2523035"/>
          </a:xfrm>
          <a:prstGeom prst="rect">
            <a:avLst/>
          </a:prstGeom>
          <a:noFill/>
          <a:ln>
            <a:noFill/>
          </a:ln>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CA" dirty="0"/>
          </a:p>
        </p:txBody>
      </p:sp>
      <p:sp>
        <p:nvSpPr>
          <p:cNvPr id="5" name="Title 3"/>
          <p:cNvSpPr txBox="1">
            <a:spLocks/>
          </p:cNvSpPr>
          <p:nvPr/>
        </p:nvSpPr>
        <p:spPr>
          <a:xfrm>
            <a:off x="407125" y="110568"/>
            <a:ext cx="10515600" cy="9636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solidFill>
                  <a:srgbClr val="004361"/>
                </a:solidFill>
              </a:rPr>
              <a:t>Decreased snowpack</a:t>
            </a:r>
            <a:endParaRPr lang="en-US" b="1" dirty="0">
              <a:solidFill>
                <a:srgbClr val="004361"/>
              </a:solidFill>
            </a:endParaRPr>
          </a:p>
        </p:txBody>
      </p:sp>
      <p:pic>
        <p:nvPicPr>
          <p:cNvPr id="3074" name="Picture 2" descr="Eagle Lak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6412" y="895876"/>
            <a:ext cx="7270859" cy="526323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69308" y="6159111"/>
            <a:ext cx="10437963" cy="923330"/>
          </a:xfrm>
          <a:prstGeom prst="rect">
            <a:avLst/>
          </a:prstGeom>
          <a:noFill/>
        </p:spPr>
        <p:txBody>
          <a:bodyPr wrap="square" rtlCol="0">
            <a:spAutoFit/>
          </a:bodyPr>
          <a:lstStyle/>
          <a:p>
            <a:r>
              <a:rPr lang="en-CA" dirty="0"/>
              <a:t>Summer 2015 Metro Vancouver</a:t>
            </a:r>
          </a:p>
          <a:p>
            <a:r>
              <a:rPr lang="en-CA" dirty="0" smtClean="0">
                <a:hlinkClick r:id="rId4"/>
              </a:rPr>
              <a:t>https</a:t>
            </a:r>
            <a:r>
              <a:rPr lang="en-CA" dirty="0">
                <a:hlinkClick r:id="rId4"/>
              </a:rPr>
              <a:t>://</a:t>
            </a:r>
            <a:r>
              <a:rPr lang="en-CA" dirty="0" smtClean="0">
                <a:hlinkClick r:id="rId4"/>
              </a:rPr>
              <a:t>www.nsnews.com/news/dry-summer-puts-focus-on-water-use-1.2012407</a:t>
            </a:r>
            <a:r>
              <a:rPr lang="en-CA" dirty="0" smtClean="0"/>
              <a:t> </a:t>
            </a:r>
            <a:endParaRPr lang="en-CA" dirty="0"/>
          </a:p>
          <a:p>
            <a:pPr marL="285750" indent="-285750">
              <a:buFont typeface="Arial" panose="020B0604020202020204" pitchFamily="34" charset="0"/>
              <a:buChar char="•"/>
            </a:pPr>
            <a:endParaRPr lang="en-CA" dirty="0"/>
          </a:p>
        </p:txBody>
      </p:sp>
    </p:spTree>
    <p:extLst>
      <p:ext uri="{BB962C8B-B14F-4D97-AF65-F5344CB8AC3E}">
        <p14:creationId xmlns:p14="http://schemas.microsoft.com/office/powerpoint/2010/main" val="40539913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bwMode="auto">
          <a:xfrm>
            <a:off x="169308" y="3826964"/>
            <a:ext cx="3064959" cy="2523035"/>
          </a:xfrm>
          <a:prstGeom prst="rect">
            <a:avLst/>
          </a:prstGeom>
          <a:noFill/>
          <a:ln>
            <a:noFill/>
          </a:ln>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CA" dirty="0"/>
          </a:p>
        </p:txBody>
      </p:sp>
      <p:pic>
        <p:nvPicPr>
          <p:cNvPr id="4098" name="Picture 2" descr="https://pacificclimate.org/~tmurdock/metro_van/plots/snowdepth/april1/metro_van_watersheds.snowdepth.bccaq_gcm.ensemble.rcp85.gcm.APRIL1.prc.anoms.1971-2000.2041-2070.png"/>
          <p:cNvPicPr>
            <a:picLocks noChangeAspect="1" noChangeArrowheads="1"/>
          </p:cNvPicPr>
          <p:nvPr/>
        </p:nvPicPr>
        <p:blipFill rotWithShape="1">
          <a:blip r:embed="rId3">
            <a:extLst>
              <a:ext uri="{28A0092B-C50C-407E-A947-70E740481C1C}">
                <a14:useLocalDpi xmlns:a14="http://schemas.microsoft.com/office/drawing/2010/main" val="0"/>
              </a:ext>
            </a:extLst>
          </a:blip>
          <a:srcRect t="10713"/>
          <a:stretch/>
        </p:blipFill>
        <p:spPr bwMode="auto">
          <a:xfrm>
            <a:off x="1457963" y="1074181"/>
            <a:ext cx="9097719" cy="522195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3"/>
          <p:cNvSpPr txBox="1">
            <a:spLocks/>
          </p:cNvSpPr>
          <p:nvPr/>
        </p:nvSpPr>
        <p:spPr>
          <a:xfrm>
            <a:off x="407125" y="110568"/>
            <a:ext cx="10515600" cy="9636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solidFill>
                  <a:srgbClr val="004361"/>
                </a:solidFill>
              </a:rPr>
              <a:t>Decreased snowpack</a:t>
            </a:r>
            <a:endParaRPr lang="en-US" b="1" dirty="0">
              <a:solidFill>
                <a:srgbClr val="004361"/>
              </a:solidFill>
            </a:endParaRPr>
          </a:p>
        </p:txBody>
      </p:sp>
      <p:sp>
        <p:nvSpPr>
          <p:cNvPr id="8" name="TextBox 7"/>
          <p:cNvSpPr txBox="1"/>
          <p:nvPr/>
        </p:nvSpPr>
        <p:spPr>
          <a:xfrm>
            <a:off x="0" y="6272464"/>
            <a:ext cx="3400926" cy="461665"/>
          </a:xfrm>
          <a:prstGeom prst="rect">
            <a:avLst/>
          </a:prstGeom>
          <a:noFill/>
        </p:spPr>
        <p:txBody>
          <a:bodyPr wrap="square" rtlCol="0">
            <a:spAutoFit/>
          </a:bodyPr>
          <a:lstStyle/>
          <a:p>
            <a:r>
              <a:rPr lang="en-CA" sz="2400" b="1" dirty="0" smtClean="0"/>
              <a:t>April 1 snowpack</a:t>
            </a:r>
            <a:endParaRPr lang="en-CA" sz="2400" b="1" dirty="0"/>
          </a:p>
        </p:txBody>
      </p:sp>
    </p:spTree>
    <p:extLst>
      <p:ext uri="{BB962C8B-B14F-4D97-AF65-F5344CB8AC3E}">
        <p14:creationId xmlns:p14="http://schemas.microsoft.com/office/powerpoint/2010/main" val="31465127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txBox="1">
            <a:spLocks/>
          </p:cNvSpPr>
          <p:nvPr/>
        </p:nvSpPr>
        <p:spPr>
          <a:xfrm>
            <a:off x="407125" y="110568"/>
            <a:ext cx="10515600" cy="9636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solidFill>
                  <a:srgbClr val="004361"/>
                </a:solidFill>
              </a:rPr>
              <a:t>More frequent and more intense wet days</a:t>
            </a:r>
            <a:endParaRPr lang="en-US" b="1" dirty="0">
              <a:solidFill>
                <a:srgbClr val="004361"/>
              </a:solidFill>
            </a:endParaRPr>
          </a:p>
        </p:txBody>
      </p:sp>
      <p:pic>
        <p:nvPicPr>
          <p:cNvPr id="5" name="Picture 4" descr="BellaCoola9.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75" y="1074181"/>
            <a:ext cx="4610100" cy="3073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3" descr="BellaCoola9.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11525" y="3898583"/>
            <a:ext cx="4457700" cy="295941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9" name="Picture 3" descr="C:\Users\tmurdock\Pictures\Picture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76497" y="1091585"/>
            <a:ext cx="4362450" cy="34925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http://1.bp.blogspot.com/_joLMfpreGxg/TKLEFisr1AI/AAAAAAAAAjw/V2guHXKgxrY/s320/IMG_3054.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779725" y="3809999"/>
            <a:ext cx="2286000" cy="304800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0" y="6342904"/>
            <a:ext cx="10437963" cy="369332"/>
          </a:xfrm>
          <a:prstGeom prst="rect">
            <a:avLst/>
          </a:prstGeom>
          <a:noFill/>
        </p:spPr>
        <p:txBody>
          <a:bodyPr wrap="square" rtlCol="0">
            <a:spAutoFit/>
          </a:bodyPr>
          <a:lstStyle/>
          <a:p>
            <a:r>
              <a:rPr lang="en-CA" dirty="0" smtClean="0"/>
              <a:t>Bella Coola Sept 2010</a:t>
            </a:r>
            <a:endParaRPr lang="en-CA" dirty="0"/>
          </a:p>
        </p:txBody>
      </p:sp>
    </p:spTree>
    <p:extLst>
      <p:ext uri="{BB962C8B-B14F-4D97-AF65-F5344CB8AC3E}">
        <p14:creationId xmlns:p14="http://schemas.microsoft.com/office/powerpoint/2010/main" val="3990321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txBox="1">
            <a:spLocks/>
          </p:cNvSpPr>
          <p:nvPr/>
        </p:nvSpPr>
        <p:spPr>
          <a:xfrm>
            <a:off x="407125" y="110568"/>
            <a:ext cx="10515600" cy="9636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solidFill>
                  <a:srgbClr val="004361"/>
                </a:solidFill>
              </a:rPr>
              <a:t>More frequent and more intense wet days</a:t>
            </a:r>
            <a:endParaRPr lang="en-US" b="1" dirty="0">
              <a:solidFill>
                <a:srgbClr val="004361"/>
              </a:solidFill>
            </a:endParaRPr>
          </a:p>
        </p:txBody>
      </p:sp>
      <p:pic>
        <p:nvPicPr>
          <p:cNvPr id="2" name="Picture 2" descr="https://pacificclimate.org/~ssobie/northeast/climdex/rx1dayETCCDI/northeast.rx1dayETCCDI.bccaq_gcm.ensemble.rcp85.gcm.Annual.prc.anoms.1971-2000.2041-2070.png"/>
          <p:cNvPicPr>
            <a:picLocks noChangeAspect="1" noChangeArrowheads="1"/>
          </p:cNvPicPr>
          <p:nvPr/>
        </p:nvPicPr>
        <p:blipFill rotWithShape="1">
          <a:blip r:embed="rId3">
            <a:extLst>
              <a:ext uri="{28A0092B-C50C-407E-A947-70E740481C1C}">
                <a14:useLocalDpi xmlns:a14="http://schemas.microsoft.com/office/drawing/2010/main" val="0"/>
              </a:ext>
            </a:extLst>
          </a:blip>
          <a:srcRect t="11605"/>
          <a:stretch/>
        </p:blipFill>
        <p:spPr bwMode="auto">
          <a:xfrm>
            <a:off x="4363452" y="946484"/>
            <a:ext cx="6687609" cy="591151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76463" y="6208296"/>
            <a:ext cx="3400926" cy="461665"/>
          </a:xfrm>
          <a:prstGeom prst="rect">
            <a:avLst/>
          </a:prstGeom>
          <a:noFill/>
        </p:spPr>
        <p:txBody>
          <a:bodyPr wrap="square" rtlCol="0">
            <a:spAutoFit/>
          </a:bodyPr>
          <a:lstStyle/>
          <a:p>
            <a:r>
              <a:rPr lang="en-CA" sz="2400" b="1" dirty="0" smtClean="0"/>
              <a:t>Wettest day of the year</a:t>
            </a:r>
          </a:p>
        </p:txBody>
      </p:sp>
    </p:spTree>
    <p:extLst>
      <p:ext uri="{BB962C8B-B14F-4D97-AF65-F5344CB8AC3E}">
        <p14:creationId xmlns:p14="http://schemas.microsoft.com/office/powerpoint/2010/main" val="8426080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3"/>
          <p:cNvPicPr>
            <a:picLocks noChangeAspect="1" noChangeArrowheads="1"/>
          </p:cNvPicPr>
          <p:nvPr/>
        </p:nvPicPr>
        <p:blipFill>
          <a:blip r:embed="rId3" cstate="print"/>
          <a:srcRect/>
          <a:stretch>
            <a:fillRect/>
          </a:stretch>
        </p:blipFill>
        <p:spPr bwMode="auto">
          <a:xfrm>
            <a:off x="1523520" y="0"/>
            <a:ext cx="0" cy="0"/>
          </a:xfrm>
          <a:prstGeom prst="rect">
            <a:avLst/>
          </a:prstGeom>
          <a:noFill/>
          <a:ln w="9525">
            <a:noFill/>
            <a:round/>
            <a:headEnd/>
            <a:tailEnd/>
          </a:ln>
        </p:spPr>
      </p:pic>
      <p:sp>
        <p:nvSpPr>
          <p:cNvPr id="6" name="Title 1"/>
          <p:cNvSpPr txBox="1">
            <a:spLocks/>
          </p:cNvSpPr>
          <p:nvPr/>
        </p:nvSpPr>
        <p:spPr>
          <a:xfrm>
            <a:off x="506412" y="60596"/>
            <a:ext cx="10772775" cy="1054620"/>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CA" b="1" dirty="0" smtClean="0">
                <a:solidFill>
                  <a:srgbClr val="004361"/>
                </a:solidFill>
              </a:rPr>
              <a:t>Changes to </a:t>
            </a:r>
            <a:r>
              <a:rPr lang="en-CA" b="1" dirty="0">
                <a:solidFill>
                  <a:srgbClr val="004361"/>
                </a:solidFill>
              </a:rPr>
              <a:t>streamflow</a:t>
            </a:r>
          </a:p>
        </p:txBody>
      </p:sp>
      <p:grpSp>
        <p:nvGrpSpPr>
          <p:cNvPr id="5" name="Group 4"/>
          <p:cNvGrpSpPr/>
          <p:nvPr/>
        </p:nvGrpSpPr>
        <p:grpSpPr>
          <a:xfrm>
            <a:off x="242835" y="2130256"/>
            <a:ext cx="6461535" cy="3753075"/>
            <a:chOff x="245342" y="2389352"/>
            <a:chExt cx="6461535" cy="3753075"/>
          </a:xfrm>
        </p:grpSpPr>
        <p:pic>
          <p:nvPicPr>
            <p:cNvPr id="1026" name="Picture 2" descr="Image result for high winter streamflow british columb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5342" y="2389352"/>
              <a:ext cx="6461535" cy="3753075"/>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245342" y="5655443"/>
              <a:ext cx="1803826" cy="369332"/>
            </a:xfrm>
            <a:prstGeom prst="rect">
              <a:avLst/>
            </a:prstGeom>
            <a:noFill/>
          </p:spPr>
          <p:txBody>
            <a:bodyPr wrap="square" rtlCol="0">
              <a:spAutoFit/>
            </a:bodyPr>
            <a:lstStyle/>
            <a:p>
              <a:r>
                <a:rPr lang="en-CA" b="1" dirty="0">
                  <a:solidFill>
                    <a:schemeClr val="bg1"/>
                  </a:solidFill>
                </a:rPr>
                <a:t>Higher in winter</a:t>
              </a:r>
            </a:p>
          </p:txBody>
        </p:sp>
      </p:grpSp>
      <p:grpSp>
        <p:nvGrpSpPr>
          <p:cNvPr id="16" name="Group 15"/>
          <p:cNvGrpSpPr/>
          <p:nvPr/>
        </p:nvGrpSpPr>
        <p:grpSpPr>
          <a:xfrm>
            <a:off x="2129744" y="865587"/>
            <a:ext cx="7429500" cy="4181475"/>
            <a:chOff x="2129744" y="865587"/>
            <a:chExt cx="7429500" cy="4181475"/>
          </a:xfrm>
        </p:grpSpPr>
        <p:pic>
          <p:nvPicPr>
            <p:cNvPr id="1028" name="Picture 4" descr="https://i.cbc.ca/1.3578172.1463007408!/fileImage/httpImage/image.jpg_gen/derivatives/16x9_780/snowpack-flickr-imag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29744" y="865587"/>
              <a:ext cx="7429500" cy="4181475"/>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p:cNvSpPr txBox="1"/>
            <p:nvPr/>
          </p:nvSpPr>
          <p:spPr>
            <a:xfrm>
              <a:off x="4465504" y="1450597"/>
              <a:ext cx="2757980" cy="369332"/>
            </a:xfrm>
            <a:prstGeom prst="rect">
              <a:avLst/>
            </a:prstGeom>
            <a:noFill/>
          </p:spPr>
          <p:txBody>
            <a:bodyPr wrap="square" rtlCol="0">
              <a:spAutoFit/>
            </a:bodyPr>
            <a:lstStyle/>
            <a:p>
              <a:r>
                <a:rPr lang="en-CA" b="1" dirty="0" smtClean="0">
                  <a:solidFill>
                    <a:schemeClr val="bg1"/>
                  </a:solidFill>
                </a:rPr>
                <a:t>Lower and earlier peak</a:t>
              </a:r>
              <a:endParaRPr lang="en-CA" b="1" dirty="0">
                <a:solidFill>
                  <a:schemeClr val="bg1"/>
                </a:solidFill>
              </a:endParaRPr>
            </a:p>
          </p:txBody>
        </p:sp>
      </p:grpSp>
      <p:grpSp>
        <p:nvGrpSpPr>
          <p:cNvPr id="18" name="Group 17"/>
          <p:cNvGrpSpPr/>
          <p:nvPr/>
        </p:nvGrpSpPr>
        <p:grpSpPr>
          <a:xfrm>
            <a:off x="5162279" y="2130256"/>
            <a:ext cx="6858000" cy="3857625"/>
            <a:chOff x="5292210" y="2701310"/>
            <a:chExt cx="6858000" cy="3857625"/>
          </a:xfrm>
        </p:grpSpPr>
        <p:pic>
          <p:nvPicPr>
            <p:cNvPr id="1030" name="Picture 6" descr="Several regions of B.C. have had their drought level raised to B.C.'s highest rati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92210" y="2701310"/>
              <a:ext cx="6858000" cy="3857625"/>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p:nvSpPr>
          <p:spPr>
            <a:xfrm>
              <a:off x="8116530" y="5743777"/>
              <a:ext cx="2413093" cy="369332"/>
            </a:xfrm>
            <a:prstGeom prst="rect">
              <a:avLst/>
            </a:prstGeom>
            <a:noFill/>
          </p:spPr>
          <p:txBody>
            <a:bodyPr wrap="square" rtlCol="0">
              <a:spAutoFit/>
            </a:bodyPr>
            <a:lstStyle/>
            <a:p>
              <a:r>
                <a:rPr lang="en-CA" b="1" dirty="0">
                  <a:solidFill>
                    <a:schemeClr val="bg1"/>
                  </a:solidFill>
                </a:rPr>
                <a:t>Lower in summer</a:t>
              </a:r>
            </a:p>
          </p:txBody>
        </p:sp>
      </p:grpSp>
      <p:sp>
        <p:nvSpPr>
          <p:cNvPr id="13" name="TextBox 12"/>
          <p:cNvSpPr txBox="1"/>
          <p:nvPr/>
        </p:nvSpPr>
        <p:spPr>
          <a:xfrm>
            <a:off x="0" y="5883331"/>
            <a:ext cx="12192000" cy="1200329"/>
          </a:xfrm>
          <a:prstGeom prst="rect">
            <a:avLst/>
          </a:prstGeom>
          <a:solidFill>
            <a:schemeClr val="bg1"/>
          </a:solidFill>
        </p:spPr>
        <p:txBody>
          <a:bodyPr wrap="square" rtlCol="0">
            <a:spAutoFit/>
          </a:bodyPr>
          <a:lstStyle/>
          <a:p>
            <a:r>
              <a:rPr lang="en-CA" dirty="0" smtClean="0"/>
              <a:t>Fraser Valley 2017  </a:t>
            </a:r>
            <a:r>
              <a:rPr lang="en-CA" dirty="0">
                <a:hlinkClick r:id="rId7"/>
              </a:rPr>
              <a:t>https://www.langleytimes.com/news/high-streamflow-advisory-issued-for-fraser-river</a:t>
            </a:r>
            <a:r>
              <a:rPr lang="en-CA" dirty="0" smtClean="0">
                <a:hlinkClick r:id="rId7"/>
              </a:rPr>
              <a:t>/</a:t>
            </a:r>
            <a:r>
              <a:rPr lang="en-CA" dirty="0" smtClean="0"/>
              <a:t>   </a:t>
            </a:r>
          </a:p>
          <a:p>
            <a:r>
              <a:rPr lang="en-CA" dirty="0"/>
              <a:t>Metro Vancouver Spring 2016 </a:t>
            </a:r>
            <a:r>
              <a:rPr lang="en-CA" dirty="0">
                <a:hlinkClick r:id="rId8"/>
              </a:rPr>
              <a:t>https://</a:t>
            </a:r>
            <a:r>
              <a:rPr lang="en-CA" dirty="0" smtClean="0">
                <a:hlinkClick r:id="rId8"/>
              </a:rPr>
              <a:t>www.cbc.ca/news/canada/british-columbia/bc-snowpack-may-1.3578112</a:t>
            </a:r>
            <a:r>
              <a:rPr lang="en-CA" dirty="0" smtClean="0"/>
              <a:t> </a:t>
            </a:r>
            <a:br>
              <a:rPr lang="en-CA" dirty="0" smtClean="0"/>
            </a:br>
            <a:r>
              <a:rPr lang="en-CA" dirty="0" smtClean="0"/>
              <a:t>Summer 2018 Vancouver Island + N. BC </a:t>
            </a:r>
            <a:r>
              <a:rPr lang="en-CA" dirty="0">
                <a:hlinkClick r:id="rId9"/>
              </a:rPr>
              <a:t>https://globalnews.ca/news/4409870/bc-drought-ratings</a:t>
            </a:r>
            <a:r>
              <a:rPr lang="en-CA" dirty="0" smtClean="0">
                <a:hlinkClick r:id="rId9"/>
              </a:rPr>
              <a:t>/</a:t>
            </a:r>
            <a:r>
              <a:rPr lang="en-CA" dirty="0" smtClean="0"/>
              <a:t> </a:t>
            </a:r>
            <a:r>
              <a:rPr lang="en-CA" dirty="0"/>
              <a:t/>
            </a:r>
            <a:br>
              <a:rPr lang="en-CA" dirty="0"/>
            </a:br>
            <a:endParaRPr lang="en-CA" dirty="0"/>
          </a:p>
        </p:txBody>
      </p:sp>
    </p:spTree>
    <p:extLst>
      <p:ext uri="{BB962C8B-B14F-4D97-AF65-F5344CB8AC3E}">
        <p14:creationId xmlns:p14="http://schemas.microsoft.com/office/powerpoint/2010/main" val="422031818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a:xfrm>
            <a:off x="1774236" y="545304"/>
            <a:ext cx="8229024" cy="724396"/>
          </a:xfrm>
        </p:spPr>
        <p:txBody>
          <a:bodyPr vert="horz" wrap="square" lIns="91440" tIns="12802" rIns="91440" bIns="45720" numCol="1" anchor="ctr" anchorCtr="0" compatLnSpc="1">
            <a:prstTxWarp prst="textNoShape">
              <a:avLst/>
            </a:prstTxWarp>
          </a:bodyPr>
          <a:lstStyle/>
          <a:p>
            <a:pPr eaLnBrk="1">
              <a:tabLst>
                <a:tab pos="656722" algn="l"/>
                <a:tab pos="1313444" algn="l"/>
                <a:tab pos="1970166" algn="l"/>
                <a:tab pos="2626888" algn="l"/>
                <a:tab pos="3283610" algn="l"/>
                <a:tab pos="3940332" algn="l"/>
                <a:tab pos="4597055" algn="l"/>
                <a:tab pos="5253777" algn="l"/>
                <a:tab pos="5910499" algn="l"/>
                <a:tab pos="6567221" algn="l"/>
                <a:tab pos="7223943" algn="l"/>
                <a:tab pos="7880665" algn="l"/>
              </a:tabLst>
            </a:pPr>
            <a:r>
              <a:rPr lang="en-GB" sz="2800" b="1" dirty="0" smtClean="0"/>
              <a:t>Fraser River at Hope</a:t>
            </a:r>
            <a:endParaRPr lang="en-GB" sz="2800" b="1" dirty="0"/>
          </a:p>
        </p:txBody>
      </p:sp>
      <p:pic>
        <p:nvPicPr>
          <p:cNvPr id="2051" name="Picture 2"/>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rightnessContrast bright="11000"/>
                    </a14:imgEffect>
                  </a14:imgLayer>
                </a14:imgProps>
              </a:ext>
            </a:extLst>
          </a:blip>
          <a:srcRect l="-363" t="49825" r="363" b="4298"/>
          <a:stretch/>
        </p:blipFill>
        <p:spPr bwMode="auto">
          <a:xfrm>
            <a:off x="0" y="757238"/>
            <a:ext cx="11777497" cy="5238311"/>
          </a:xfrm>
          <a:prstGeom prst="rect">
            <a:avLst/>
          </a:prstGeom>
          <a:noFill/>
          <a:ln w="9525">
            <a:noFill/>
            <a:round/>
            <a:headEnd/>
            <a:tailEnd/>
          </a:ln>
        </p:spPr>
      </p:pic>
      <p:pic>
        <p:nvPicPr>
          <p:cNvPr id="2052" name="Picture 3"/>
          <p:cNvPicPr>
            <a:picLocks noChangeAspect="1" noChangeArrowheads="1"/>
          </p:cNvPicPr>
          <p:nvPr/>
        </p:nvPicPr>
        <p:blipFill>
          <a:blip r:embed="rId5" cstate="print"/>
          <a:srcRect/>
          <a:stretch>
            <a:fillRect/>
          </a:stretch>
        </p:blipFill>
        <p:spPr bwMode="auto">
          <a:xfrm>
            <a:off x="1523520" y="0"/>
            <a:ext cx="0" cy="0"/>
          </a:xfrm>
          <a:prstGeom prst="rect">
            <a:avLst/>
          </a:prstGeom>
          <a:noFill/>
          <a:ln w="9525">
            <a:noFill/>
            <a:round/>
            <a:headEnd/>
            <a:tailEnd/>
          </a:ln>
        </p:spPr>
      </p:pic>
      <p:sp>
        <p:nvSpPr>
          <p:cNvPr id="2053" name="Text Box 4"/>
          <p:cNvSpPr txBox="1">
            <a:spLocks noChangeArrowheads="1"/>
          </p:cNvSpPr>
          <p:nvPr/>
        </p:nvSpPr>
        <p:spPr bwMode="auto">
          <a:xfrm>
            <a:off x="0" y="5995548"/>
            <a:ext cx="12192000" cy="505493"/>
          </a:xfrm>
          <a:prstGeom prst="rect">
            <a:avLst/>
          </a:prstGeom>
          <a:noFill/>
          <a:ln w="9525">
            <a:noFill/>
            <a:round/>
            <a:headEnd/>
            <a:tailEnd/>
          </a:ln>
        </p:spPr>
        <p:txBody>
          <a:bodyPr lIns="81646" tIns="49625" rIns="81646" bIns="40823"/>
          <a:lstStyle/>
          <a:p>
            <a:pPr>
              <a:tabLst>
                <a:tab pos="656722" algn="l"/>
                <a:tab pos="1313444" algn="l"/>
                <a:tab pos="1970166" algn="l"/>
                <a:tab pos="2626888" algn="l"/>
                <a:tab pos="3283610" algn="l"/>
                <a:tab pos="3940332" algn="l"/>
                <a:tab pos="4597055" algn="l"/>
                <a:tab pos="5253777" algn="l"/>
                <a:tab pos="5910499" algn="l"/>
              </a:tabLst>
            </a:pPr>
            <a:r>
              <a:rPr lang="en-GB" sz="1400" b="1" dirty="0"/>
              <a:t>Peace River @ </a:t>
            </a:r>
            <a:r>
              <a:rPr lang="en-GB" sz="1400" b="1" dirty="0" smtClean="0"/>
              <a:t>Taylor: Statistical </a:t>
            </a:r>
            <a:r>
              <a:rPr lang="en-GB" sz="1400" b="1" dirty="0"/>
              <a:t>emulation of streamflow projections from a distributed hydrological model: Application to CMIP3 and CMIP5 climate projections for British </a:t>
            </a:r>
            <a:r>
              <a:rPr lang="en-GB" sz="1400" b="1" dirty="0" smtClean="0"/>
              <a:t>Columbia </a:t>
            </a:r>
            <a:r>
              <a:rPr lang="en-GB" sz="1200" b="1" dirty="0" smtClean="0">
                <a:solidFill>
                  <a:srgbClr val="000000"/>
                </a:solidFill>
              </a:rPr>
              <a:t>Water </a:t>
            </a:r>
            <a:r>
              <a:rPr lang="en-GB" sz="1200" b="1" dirty="0">
                <a:solidFill>
                  <a:srgbClr val="000000"/>
                </a:solidFill>
              </a:rPr>
              <a:t>Resources Research</a:t>
            </a:r>
            <a:r>
              <a:rPr lang="en-GB" sz="1200" dirty="0">
                <a:solidFill>
                  <a:srgbClr val="000000"/>
                </a:solidFill>
              </a:rPr>
              <a:t/>
            </a:r>
            <a:br>
              <a:rPr lang="en-GB" sz="1200" dirty="0">
                <a:solidFill>
                  <a:srgbClr val="000000"/>
                </a:solidFill>
              </a:rPr>
            </a:br>
            <a:r>
              <a:rPr lang="en-GB" sz="1200" dirty="0">
                <a:solidFill>
                  <a:srgbClr val="000000"/>
                </a:solidFill>
                <a:hlinkClick r:id="rId6"/>
              </a:rPr>
              <a:t>Volume 50, Issue 11, </a:t>
            </a:r>
            <a:r>
              <a:rPr lang="en-GB" sz="1200" dirty="0">
                <a:solidFill>
                  <a:srgbClr val="000000"/>
                </a:solidFill>
              </a:rPr>
              <a:t>pages 8907-8926, 19 NOV 2014 DOI: 10.1002/2014WR015279</a:t>
            </a:r>
            <a:br>
              <a:rPr lang="en-GB" sz="1200" dirty="0">
                <a:solidFill>
                  <a:srgbClr val="000000"/>
                </a:solidFill>
              </a:rPr>
            </a:br>
            <a:r>
              <a:rPr lang="en-GB" sz="1200" dirty="0">
                <a:solidFill>
                  <a:srgbClr val="000000"/>
                </a:solidFill>
                <a:hlinkClick r:id="rId7"/>
              </a:rPr>
              <a:t>http://onlinelibrary.wiley.com/doi/10.1002/2014WR015279/full#wrcr21222-fig-0010</a:t>
            </a:r>
          </a:p>
        </p:txBody>
      </p:sp>
      <p:sp>
        <p:nvSpPr>
          <p:cNvPr id="6" name="Title 1"/>
          <p:cNvSpPr txBox="1">
            <a:spLocks/>
          </p:cNvSpPr>
          <p:nvPr/>
        </p:nvSpPr>
        <p:spPr>
          <a:xfrm>
            <a:off x="471488" y="16943"/>
            <a:ext cx="10772775" cy="1054620"/>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CA" b="1" dirty="0" smtClean="0">
                <a:solidFill>
                  <a:srgbClr val="004361"/>
                </a:solidFill>
              </a:rPr>
              <a:t>Changes to </a:t>
            </a:r>
            <a:r>
              <a:rPr lang="en-CA" b="1" dirty="0">
                <a:solidFill>
                  <a:srgbClr val="004361"/>
                </a:solidFill>
              </a:rPr>
              <a:t>streamflow</a:t>
            </a:r>
          </a:p>
        </p:txBody>
      </p:sp>
      <p:grpSp>
        <p:nvGrpSpPr>
          <p:cNvPr id="2" name="Group 1"/>
          <p:cNvGrpSpPr/>
          <p:nvPr/>
        </p:nvGrpSpPr>
        <p:grpSpPr>
          <a:xfrm>
            <a:off x="1948366" y="1274243"/>
            <a:ext cx="8829835" cy="4168938"/>
            <a:chOff x="1948366" y="1274243"/>
            <a:chExt cx="8829835" cy="4168938"/>
          </a:xfrm>
        </p:grpSpPr>
        <p:grpSp>
          <p:nvGrpSpPr>
            <p:cNvPr id="7" name="Group 6"/>
            <p:cNvGrpSpPr/>
            <p:nvPr/>
          </p:nvGrpSpPr>
          <p:grpSpPr>
            <a:xfrm>
              <a:off x="1948366" y="3185050"/>
              <a:ext cx="2148113" cy="2105470"/>
              <a:chOff x="1592942" y="3671520"/>
              <a:chExt cx="2148113" cy="1872936"/>
            </a:xfrm>
          </p:grpSpPr>
          <p:sp>
            <p:nvSpPr>
              <p:cNvPr id="8" name="Oval 7"/>
              <p:cNvSpPr/>
              <p:nvPr/>
            </p:nvSpPr>
            <p:spPr>
              <a:xfrm>
                <a:off x="1592942" y="4041783"/>
                <a:ext cx="2148113" cy="1502673"/>
              </a:xfrm>
              <a:prstGeom prst="ellipse">
                <a:avLst/>
              </a:prstGeom>
              <a:noFill/>
              <a:ln w="38100">
                <a:solidFill>
                  <a:schemeClr val="accent3">
                    <a:alpha val="8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dirty="0"/>
              </a:p>
            </p:txBody>
          </p:sp>
          <p:sp>
            <p:nvSpPr>
              <p:cNvPr id="9" name="TextBox 8"/>
              <p:cNvSpPr txBox="1"/>
              <p:nvPr/>
            </p:nvSpPr>
            <p:spPr>
              <a:xfrm>
                <a:off x="1592942" y="3671520"/>
                <a:ext cx="1803826" cy="328542"/>
              </a:xfrm>
              <a:prstGeom prst="rect">
                <a:avLst/>
              </a:prstGeom>
              <a:noFill/>
            </p:spPr>
            <p:txBody>
              <a:bodyPr wrap="square" rtlCol="0">
                <a:spAutoFit/>
              </a:bodyPr>
              <a:lstStyle/>
              <a:p>
                <a:r>
                  <a:rPr lang="en-CA" b="1" dirty="0"/>
                  <a:t>Higher in winter</a:t>
                </a:r>
              </a:p>
            </p:txBody>
          </p:sp>
        </p:grpSp>
        <p:grpSp>
          <p:nvGrpSpPr>
            <p:cNvPr id="10" name="Group 9"/>
            <p:cNvGrpSpPr/>
            <p:nvPr/>
          </p:nvGrpSpPr>
          <p:grpSpPr>
            <a:xfrm>
              <a:off x="4286251" y="1274243"/>
              <a:ext cx="4361315" cy="1800348"/>
              <a:chOff x="3149830" y="2627087"/>
              <a:chExt cx="4361315" cy="1800348"/>
            </a:xfrm>
          </p:grpSpPr>
          <p:sp>
            <p:nvSpPr>
              <p:cNvPr id="11" name="Oval 10"/>
              <p:cNvSpPr/>
              <p:nvPr/>
            </p:nvSpPr>
            <p:spPr>
              <a:xfrm>
                <a:off x="3149830" y="2627087"/>
                <a:ext cx="2801028" cy="1800348"/>
              </a:xfrm>
              <a:prstGeom prst="ellipse">
                <a:avLst/>
              </a:prstGeom>
              <a:noFill/>
              <a:ln w="38100">
                <a:solidFill>
                  <a:schemeClr val="accent6">
                    <a:alpha val="8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12" name="TextBox 11"/>
              <p:cNvSpPr txBox="1"/>
              <p:nvPr/>
            </p:nvSpPr>
            <p:spPr>
              <a:xfrm>
                <a:off x="5950857" y="2871361"/>
                <a:ext cx="1560288" cy="646331"/>
              </a:xfrm>
              <a:prstGeom prst="rect">
                <a:avLst/>
              </a:prstGeom>
              <a:noFill/>
            </p:spPr>
            <p:txBody>
              <a:bodyPr wrap="square" rtlCol="0">
                <a:spAutoFit/>
              </a:bodyPr>
              <a:lstStyle/>
              <a:p>
                <a:r>
                  <a:rPr lang="en-CA" b="1" dirty="0" smtClean="0"/>
                  <a:t>Lower and earlier peak</a:t>
                </a:r>
                <a:endParaRPr lang="en-CA" b="1" dirty="0"/>
              </a:p>
            </p:txBody>
          </p:sp>
        </p:grpSp>
        <p:grpSp>
          <p:nvGrpSpPr>
            <p:cNvPr id="13" name="Group 12"/>
            <p:cNvGrpSpPr/>
            <p:nvPr/>
          </p:nvGrpSpPr>
          <p:grpSpPr>
            <a:xfrm>
              <a:off x="7174182" y="3626958"/>
              <a:ext cx="3604019" cy="1816223"/>
              <a:chOff x="5511345" y="3756042"/>
              <a:chExt cx="1755880" cy="1858058"/>
            </a:xfrm>
          </p:grpSpPr>
          <p:sp>
            <p:nvSpPr>
              <p:cNvPr id="14" name="Oval 13"/>
              <p:cNvSpPr/>
              <p:nvPr/>
            </p:nvSpPr>
            <p:spPr>
              <a:xfrm>
                <a:off x="5511345" y="4162674"/>
                <a:ext cx="1480457" cy="1451426"/>
              </a:xfrm>
              <a:prstGeom prst="ellipse">
                <a:avLst/>
              </a:prstGeom>
              <a:noFill/>
              <a:ln w="38100">
                <a:solidFill>
                  <a:schemeClr val="accent2">
                    <a:alpha val="8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15" name="TextBox 14"/>
              <p:cNvSpPr txBox="1"/>
              <p:nvPr/>
            </p:nvSpPr>
            <p:spPr>
              <a:xfrm>
                <a:off x="6091565" y="3756042"/>
                <a:ext cx="1175660" cy="567607"/>
              </a:xfrm>
              <a:prstGeom prst="rect">
                <a:avLst/>
              </a:prstGeom>
              <a:noFill/>
            </p:spPr>
            <p:txBody>
              <a:bodyPr wrap="square" rtlCol="0">
                <a:spAutoFit/>
              </a:bodyPr>
              <a:lstStyle/>
              <a:p>
                <a:r>
                  <a:rPr lang="en-CA" b="1" dirty="0"/>
                  <a:t>Lower in summer</a:t>
                </a:r>
              </a:p>
            </p:txBody>
          </p:sp>
        </p:grpSp>
      </p:grpSp>
      <p:pic>
        <p:nvPicPr>
          <p:cNvPr id="17" name="Picture 2"/>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rightnessContrast bright="11000"/>
                    </a14:imgEffect>
                  </a14:imgLayer>
                </a14:imgProps>
              </a:ext>
            </a:extLst>
          </a:blip>
          <a:srcRect l="73313" t="3479" r="3396" b="78875"/>
          <a:stretch/>
        </p:blipFill>
        <p:spPr bwMode="auto">
          <a:xfrm>
            <a:off x="8718051" y="1160066"/>
            <a:ext cx="2743200" cy="1914525"/>
          </a:xfrm>
          <a:prstGeom prst="rect">
            <a:avLst/>
          </a:prstGeom>
          <a:noFill/>
          <a:ln w="9525">
            <a:noFill/>
            <a:round/>
            <a:headEnd/>
            <a:tailEnd/>
          </a:ln>
        </p:spPr>
      </p:pic>
      <p:sp>
        <p:nvSpPr>
          <p:cNvPr id="3" name="Rectangle 2"/>
          <p:cNvSpPr/>
          <p:nvPr/>
        </p:nvSpPr>
        <p:spPr>
          <a:xfrm>
            <a:off x="1774236" y="1160066"/>
            <a:ext cx="549864" cy="70683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63903094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Figures\ClimateNA\ZScores\trnsp_black_Summary_Unified4_2015b.png"/>
          <p:cNvPicPr>
            <a:picLocks noChangeAspect="1" noChangeArrowheads="1"/>
          </p:cNvPicPr>
          <p:nvPr/>
        </p:nvPicPr>
        <p:blipFill>
          <a:blip r:embed="rId3"/>
          <a:stretch>
            <a:fillRect/>
          </a:stretch>
        </p:blipFill>
        <p:spPr bwMode="auto">
          <a:xfrm>
            <a:off x="3514724" y="1364548"/>
            <a:ext cx="4552511" cy="4625299"/>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roup 13"/>
          <p:cNvGrpSpPr/>
          <p:nvPr/>
        </p:nvGrpSpPr>
        <p:grpSpPr>
          <a:xfrm>
            <a:off x="3129408" y="1837107"/>
            <a:ext cx="4896453" cy="4701595"/>
            <a:chOff x="2005274" y="2427483"/>
            <a:chExt cx="3834973" cy="3980054"/>
          </a:xfrm>
        </p:grpSpPr>
        <p:sp>
          <p:nvSpPr>
            <p:cNvPr id="15" name="TextBox 14"/>
            <p:cNvSpPr txBox="1"/>
            <p:nvPr/>
          </p:nvSpPr>
          <p:spPr>
            <a:xfrm>
              <a:off x="2794063" y="5976650"/>
              <a:ext cx="3046184" cy="430887"/>
            </a:xfrm>
            <a:prstGeom prst="rect">
              <a:avLst/>
            </a:prstGeom>
            <a:solidFill>
              <a:schemeClr val="bg1"/>
            </a:solidFill>
          </p:spPr>
          <p:txBody>
            <a:bodyPr wrap="square" rtlCol="0">
              <a:spAutoFit/>
            </a:bodyPr>
            <a:lstStyle/>
            <a:p>
              <a:pPr algn="ctr"/>
              <a:r>
                <a:rPr lang="en-CA" sz="2200" dirty="0"/>
                <a:t>Soil Moisture</a:t>
              </a:r>
            </a:p>
          </p:txBody>
        </p:sp>
        <p:sp>
          <p:nvSpPr>
            <p:cNvPr id="16" name="TextBox 15"/>
            <p:cNvSpPr txBox="1"/>
            <p:nvPr/>
          </p:nvSpPr>
          <p:spPr>
            <a:xfrm rot="16200000">
              <a:off x="735952" y="3696805"/>
              <a:ext cx="2969532" cy="430887"/>
            </a:xfrm>
            <a:prstGeom prst="rect">
              <a:avLst/>
            </a:prstGeom>
            <a:solidFill>
              <a:schemeClr val="bg1"/>
            </a:solidFill>
          </p:spPr>
          <p:txBody>
            <a:bodyPr wrap="square" rtlCol="0">
              <a:spAutoFit/>
            </a:bodyPr>
            <a:lstStyle/>
            <a:p>
              <a:pPr algn="ctr"/>
              <a:r>
                <a:rPr lang="en-CA" sz="2200" dirty="0"/>
                <a:t>Evaporation</a:t>
              </a:r>
            </a:p>
          </p:txBody>
        </p:sp>
      </p:grpSp>
      <p:sp>
        <p:nvSpPr>
          <p:cNvPr id="17" name="Title 1"/>
          <p:cNvSpPr txBox="1">
            <a:spLocks/>
          </p:cNvSpPr>
          <p:nvPr/>
        </p:nvSpPr>
        <p:spPr>
          <a:xfrm>
            <a:off x="0" y="6143625"/>
            <a:ext cx="10772775" cy="930908"/>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gn="l"/>
            <a:r>
              <a:rPr lang="en-CA" sz="2800" dirty="0" smtClean="0">
                <a:latin typeface="+mn-lt"/>
                <a:ea typeface="+mn-ea"/>
                <a:cs typeface="+mn-cs"/>
              </a:rPr>
              <a:t>Source: Robbie </a:t>
            </a:r>
            <a:r>
              <a:rPr lang="en-CA" sz="2800" dirty="0" err="1" smtClean="0">
                <a:latin typeface="+mn-lt"/>
                <a:ea typeface="+mn-ea"/>
                <a:cs typeface="+mn-cs"/>
              </a:rPr>
              <a:t>Hember</a:t>
            </a:r>
            <a:endParaRPr lang="en-CA" sz="2800" dirty="0">
              <a:latin typeface="+mn-lt"/>
              <a:ea typeface="+mn-ea"/>
              <a:cs typeface="+mn-cs"/>
            </a:endParaRPr>
          </a:p>
        </p:txBody>
      </p:sp>
      <p:sp>
        <p:nvSpPr>
          <p:cNvPr id="18" name="Title 1"/>
          <p:cNvSpPr txBox="1">
            <a:spLocks/>
          </p:cNvSpPr>
          <p:nvPr/>
        </p:nvSpPr>
        <p:spPr>
          <a:xfrm>
            <a:off x="471488" y="16943"/>
            <a:ext cx="10772775" cy="1054620"/>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CA" b="1" dirty="0">
                <a:solidFill>
                  <a:srgbClr val="004361"/>
                </a:solidFill>
              </a:rPr>
              <a:t>Soil moisture and evaporation </a:t>
            </a:r>
            <a:br>
              <a:rPr lang="en-CA" b="1" dirty="0">
                <a:solidFill>
                  <a:srgbClr val="004361"/>
                </a:solidFill>
              </a:rPr>
            </a:br>
            <a:r>
              <a:rPr lang="en-CA" sz="3600" dirty="0">
                <a:solidFill>
                  <a:srgbClr val="004361"/>
                </a:solidFill>
                <a:latin typeface="+mn-lt"/>
                <a:ea typeface="+mn-ea"/>
                <a:cs typeface="+mn-cs"/>
              </a:rPr>
              <a:t>2015 record dry but on wet side in </a:t>
            </a:r>
            <a:r>
              <a:rPr lang="en-CA" sz="3600" dirty="0" smtClean="0">
                <a:solidFill>
                  <a:srgbClr val="004361"/>
                </a:solidFill>
                <a:latin typeface="+mn-lt"/>
                <a:ea typeface="+mn-ea"/>
                <a:cs typeface="+mn-cs"/>
              </a:rPr>
              <a:t>future</a:t>
            </a:r>
            <a:endParaRPr lang="en-CA" dirty="0">
              <a:solidFill>
                <a:srgbClr val="004361"/>
              </a:solidFill>
              <a:latin typeface="+mn-lt"/>
              <a:ea typeface="+mn-ea"/>
              <a:cs typeface="+mn-cs"/>
            </a:endParaRPr>
          </a:p>
        </p:txBody>
      </p:sp>
    </p:spTree>
    <p:extLst>
      <p:ext uri="{BB962C8B-B14F-4D97-AF65-F5344CB8AC3E}">
        <p14:creationId xmlns:p14="http://schemas.microsoft.com/office/powerpoint/2010/main" val="180907573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7" name="Picture 3" descr="\\www.cics.uvic.ca\websites\www.pacificclimate.org\htdocs\_cbt\plots_for_stitching_report\plots_for_stitching_report\228_2020s_Spruce_Suitabilit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22330"/>
            <a:ext cx="4089862" cy="4730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8"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1276" y="1080136"/>
            <a:ext cx="4061808" cy="4695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9" name="Picture 10" descr="\\www.cics.uvic.ca\websites\www.pacificclimate.org\htdocs\_cbt\plots_for_stitching_report\plots_for_stitching_report\229_2050s_Spruce_Suitabilit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9862" y="1066800"/>
            <a:ext cx="4051414" cy="4685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txBox="1">
            <a:spLocks/>
          </p:cNvSpPr>
          <p:nvPr/>
        </p:nvSpPr>
        <p:spPr>
          <a:xfrm>
            <a:off x="0" y="33180"/>
            <a:ext cx="11585608" cy="654988"/>
          </a:xfrm>
          <a:prstGeom prst="rect">
            <a:avLst/>
          </a:prstGeom>
          <a:solidFill>
            <a:schemeClr val="bg1"/>
          </a:solidFill>
          <a:ln>
            <a:noFill/>
          </a:ln>
          <a:effectLst/>
        </p:spPr>
        <p:style>
          <a:lnRef idx="1">
            <a:schemeClr val="dk1"/>
          </a:lnRef>
          <a:fillRef idx="2">
            <a:schemeClr val="dk1"/>
          </a:fillRef>
          <a:effectRef idx="1">
            <a:schemeClr val="dk1"/>
          </a:effectRef>
          <a:fontRef idx="minor">
            <a:schemeClr val="dk1"/>
          </a:fontRef>
        </p:style>
        <p:txBody>
          <a:bodyPr/>
          <a:lstStyle>
            <a:lvl1pPr algn="ctr" rtl="0" eaLnBrk="0" fontAlgn="base" hangingPunct="0">
              <a:spcBef>
                <a:spcPct val="0"/>
              </a:spcBef>
              <a:spcAft>
                <a:spcPct val="0"/>
              </a:spcAft>
              <a:defRPr sz="4400" kern="1200">
                <a:solidFill>
                  <a:schemeClr val="dk1"/>
                </a:solidFill>
                <a:latin typeface="+mn-lt"/>
                <a:ea typeface="+mn-ea"/>
                <a:cs typeface="+mn-cs"/>
              </a:defRPr>
            </a:lvl1pPr>
            <a:lvl2pPr algn="ctr" rtl="0" eaLnBrk="0" fontAlgn="base" hangingPunct="0">
              <a:spcBef>
                <a:spcPct val="0"/>
              </a:spcBef>
              <a:spcAft>
                <a:spcPct val="0"/>
              </a:spcAft>
              <a:defRPr sz="4400">
                <a:solidFill>
                  <a:schemeClr val="dk1"/>
                </a:solidFill>
                <a:latin typeface="+mn-lt"/>
                <a:ea typeface="+mn-ea"/>
                <a:cs typeface="+mn-cs"/>
              </a:defRPr>
            </a:lvl2pPr>
            <a:lvl3pPr algn="ctr" rtl="0" eaLnBrk="0" fontAlgn="base" hangingPunct="0">
              <a:spcBef>
                <a:spcPct val="0"/>
              </a:spcBef>
              <a:spcAft>
                <a:spcPct val="0"/>
              </a:spcAft>
              <a:defRPr sz="4400">
                <a:solidFill>
                  <a:schemeClr val="dk1"/>
                </a:solidFill>
                <a:latin typeface="+mn-lt"/>
                <a:ea typeface="+mn-ea"/>
                <a:cs typeface="+mn-cs"/>
              </a:defRPr>
            </a:lvl3pPr>
            <a:lvl4pPr algn="ctr" rtl="0" eaLnBrk="0" fontAlgn="base" hangingPunct="0">
              <a:spcBef>
                <a:spcPct val="0"/>
              </a:spcBef>
              <a:spcAft>
                <a:spcPct val="0"/>
              </a:spcAft>
              <a:defRPr sz="4400">
                <a:solidFill>
                  <a:schemeClr val="dk1"/>
                </a:solidFill>
                <a:latin typeface="+mn-lt"/>
                <a:ea typeface="+mn-ea"/>
                <a:cs typeface="+mn-cs"/>
              </a:defRPr>
            </a:lvl4pPr>
            <a:lvl5pPr algn="ctr" rtl="0" eaLnBrk="0" fontAlgn="base" hangingPunct="0">
              <a:spcBef>
                <a:spcPct val="0"/>
              </a:spcBef>
              <a:spcAft>
                <a:spcPct val="0"/>
              </a:spcAft>
              <a:defRPr sz="4400">
                <a:solidFill>
                  <a:schemeClr val="dk1"/>
                </a:solidFill>
                <a:latin typeface="+mn-lt"/>
                <a:ea typeface="+mn-ea"/>
                <a:cs typeface="+mn-cs"/>
              </a:defRPr>
            </a:lvl5pPr>
            <a:lvl6pPr marL="457200" algn="ctr" rtl="0" fontAlgn="base">
              <a:spcBef>
                <a:spcPct val="0"/>
              </a:spcBef>
              <a:spcAft>
                <a:spcPct val="0"/>
              </a:spcAft>
              <a:defRPr sz="4400">
                <a:solidFill>
                  <a:schemeClr val="dk1"/>
                </a:solidFill>
                <a:latin typeface="+mn-lt"/>
                <a:ea typeface="+mn-ea"/>
                <a:cs typeface="+mn-cs"/>
              </a:defRPr>
            </a:lvl6pPr>
            <a:lvl7pPr marL="914400" algn="ctr" rtl="0" fontAlgn="base">
              <a:spcBef>
                <a:spcPct val="0"/>
              </a:spcBef>
              <a:spcAft>
                <a:spcPct val="0"/>
              </a:spcAft>
              <a:defRPr sz="4400">
                <a:solidFill>
                  <a:schemeClr val="dk1"/>
                </a:solidFill>
                <a:latin typeface="+mn-lt"/>
                <a:ea typeface="+mn-ea"/>
                <a:cs typeface="+mn-cs"/>
              </a:defRPr>
            </a:lvl7pPr>
            <a:lvl8pPr marL="1371600" algn="ctr" rtl="0" fontAlgn="base">
              <a:spcBef>
                <a:spcPct val="0"/>
              </a:spcBef>
              <a:spcAft>
                <a:spcPct val="0"/>
              </a:spcAft>
              <a:defRPr sz="4400">
                <a:solidFill>
                  <a:schemeClr val="dk1"/>
                </a:solidFill>
                <a:latin typeface="+mn-lt"/>
                <a:ea typeface="+mn-ea"/>
                <a:cs typeface="+mn-cs"/>
              </a:defRPr>
            </a:lvl8pPr>
            <a:lvl9pPr marL="1828800" algn="ctr" rtl="0" fontAlgn="base">
              <a:spcBef>
                <a:spcPct val="0"/>
              </a:spcBef>
              <a:spcAft>
                <a:spcPct val="0"/>
              </a:spcAft>
              <a:defRPr sz="4400">
                <a:solidFill>
                  <a:schemeClr val="dk1"/>
                </a:solidFill>
                <a:latin typeface="+mn-lt"/>
                <a:ea typeface="+mn-ea"/>
                <a:cs typeface="+mn-cs"/>
              </a:defRPr>
            </a:lvl9pPr>
          </a:lstStyle>
          <a:p>
            <a:pPr algn="l" eaLnBrk="1" hangingPunct="1">
              <a:spcBef>
                <a:spcPct val="50000"/>
              </a:spcBef>
              <a:defRPr/>
            </a:pPr>
            <a:r>
              <a:rPr lang="en-US" altLang="en-US" b="1" dirty="0" smtClean="0">
                <a:solidFill>
                  <a:srgbClr val="004361"/>
                </a:solidFill>
                <a:latin typeface="+mj-lt"/>
                <a:ea typeface="+mj-ea"/>
                <a:cs typeface="+mj-cs"/>
              </a:rPr>
              <a:t>Climate suitability of tree species</a:t>
            </a:r>
            <a:endParaRPr lang="en-US" altLang="en-US" b="1" dirty="0">
              <a:solidFill>
                <a:srgbClr val="004361"/>
              </a:solidFill>
              <a:latin typeface="+mj-lt"/>
              <a:ea typeface="+mj-ea"/>
              <a:cs typeface="+mj-cs"/>
            </a:endParaRPr>
          </a:p>
        </p:txBody>
      </p:sp>
    </p:spTree>
    <p:extLst>
      <p:ext uri="{BB962C8B-B14F-4D97-AF65-F5344CB8AC3E}">
        <p14:creationId xmlns:p14="http://schemas.microsoft.com/office/powerpoint/2010/main" val="106838523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35760" y="116632"/>
            <a:ext cx="6572026" cy="6572026"/>
          </a:xfrm>
          <a:prstGeom prst="rect">
            <a:avLst/>
          </a:prstGeom>
        </p:spPr>
      </p:pic>
      <p:sp>
        <p:nvSpPr>
          <p:cNvPr id="5" name="Content Placeholder 4"/>
          <p:cNvSpPr>
            <a:spLocks noGrp="1"/>
          </p:cNvSpPr>
          <p:nvPr>
            <p:ph idx="1"/>
          </p:nvPr>
        </p:nvSpPr>
        <p:spPr/>
        <p:txBody>
          <a:bodyPr/>
          <a:lstStyle/>
          <a:p>
            <a:endParaRPr lang="en-US" dirty="0"/>
          </a:p>
        </p:txBody>
      </p:sp>
      <p:sp>
        <p:nvSpPr>
          <p:cNvPr id="6" name="Title 1"/>
          <p:cNvSpPr txBox="1">
            <a:spLocks/>
          </p:cNvSpPr>
          <p:nvPr/>
        </p:nvSpPr>
        <p:spPr>
          <a:xfrm>
            <a:off x="0" y="32104"/>
            <a:ext cx="4692889" cy="1658584"/>
          </a:xfrm>
          <a:prstGeom prst="rect">
            <a:avLst/>
          </a:prstGeom>
          <a:solidFill>
            <a:schemeClr val="bg1"/>
          </a:solidFill>
          <a:ln>
            <a:noFill/>
          </a:ln>
          <a:effectLst/>
        </p:spPr>
        <p:style>
          <a:lnRef idx="1">
            <a:schemeClr val="dk1"/>
          </a:lnRef>
          <a:fillRef idx="2">
            <a:schemeClr val="dk1"/>
          </a:fillRef>
          <a:effectRef idx="1">
            <a:schemeClr val="dk1"/>
          </a:effectRef>
          <a:fontRef idx="minor">
            <a:schemeClr val="dk1"/>
          </a:fontRef>
        </p:style>
        <p:txBody>
          <a:bodyPr/>
          <a:lstStyle>
            <a:lvl1pPr algn="ctr" rtl="0" eaLnBrk="0" fontAlgn="base" hangingPunct="0">
              <a:spcBef>
                <a:spcPct val="0"/>
              </a:spcBef>
              <a:spcAft>
                <a:spcPct val="0"/>
              </a:spcAft>
              <a:defRPr sz="4400" kern="1200">
                <a:solidFill>
                  <a:schemeClr val="dk1"/>
                </a:solidFill>
                <a:latin typeface="+mn-lt"/>
                <a:ea typeface="+mn-ea"/>
                <a:cs typeface="+mn-cs"/>
              </a:defRPr>
            </a:lvl1pPr>
            <a:lvl2pPr algn="ctr" rtl="0" eaLnBrk="0" fontAlgn="base" hangingPunct="0">
              <a:spcBef>
                <a:spcPct val="0"/>
              </a:spcBef>
              <a:spcAft>
                <a:spcPct val="0"/>
              </a:spcAft>
              <a:defRPr sz="4400">
                <a:solidFill>
                  <a:schemeClr val="dk1"/>
                </a:solidFill>
                <a:latin typeface="+mn-lt"/>
                <a:ea typeface="+mn-ea"/>
                <a:cs typeface="+mn-cs"/>
              </a:defRPr>
            </a:lvl2pPr>
            <a:lvl3pPr algn="ctr" rtl="0" eaLnBrk="0" fontAlgn="base" hangingPunct="0">
              <a:spcBef>
                <a:spcPct val="0"/>
              </a:spcBef>
              <a:spcAft>
                <a:spcPct val="0"/>
              </a:spcAft>
              <a:defRPr sz="4400">
                <a:solidFill>
                  <a:schemeClr val="dk1"/>
                </a:solidFill>
                <a:latin typeface="+mn-lt"/>
                <a:ea typeface="+mn-ea"/>
                <a:cs typeface="+mn-cs"/>
              </a:defRPr>
            </a:lvl3pPr>
            <a:lvl4pPr algn="ctr" rtl="0" eaLnBrk="0" fontAlgn="base" hangingPunct="0">
              <a:spcBef>
                <a:spcPct val="0"/>
              </a:spcBef>
              <a:spcAft>
                <a:spcPct val="0"/>
              </a:spcAft>
              <a:defRPr sz="4400">
                <a:solidFill>
                  <a:schemeClr val="dk1"/>
                </a:solidFill>
                <a:latin typeface="+mn-lt"/>
                <a:ea typeface="+mn-ea"/>
                <a:cs typeface="+mn-cs"/>
              </a:defRPr>
            </a:lvl4pPr>
            <a:lvl5pPr algn="ctr" rtl="0" eaLnBrk="0" fontAlgn="base" hangingPunct="0">
              <a:spcBef>
                <a:spcPct val="0"/>
              </a:spcBef>
              <a:spcAft>
                <a:spcPct val="0"/>
              </a:spcAft>
              <a:defRPr sz="4400">
                <a:solidFill>
                  <a:schemeClr val="dk1"/>
                </a:solidFill>
                <a:latin typeface="+mn-lt"/>
                <a:ea typeface="+mn-ea"/>
                <a:cs typeface="+mn-cs"/>
              </a:defRPr>
            </a:lvl5pPr>
            <a:lvl6pPr marL="457200" algn="ctr" rtl="0" fontAlgn="base">
              <a:spcBef>
                <a:spcPct val="0"/>
              </a:spcBef>
              <a:spcAft>
                <a:spcPct val="0"/>
              </a:spcAft>
              <a:defRPr sz="4400">
                <a:solidFill>
                  <a:schemeClr val="dk1"/>
                </a:solidFill>
                <a:latin typeface="+mn-lt"/>
                <a:ea typeface="+mn-ea"/>
                <a:cs typeface="+mn-cs"/>
              </a:defRPr>
            </a:lvl6pPr>
            <a:lvl7pPr marL="914400" algn="ctr" rtl="0" fontAlgn="base">
              <a:spcBef>
                <a:spcPct val="0"/>
              </a:spcBef>
              <a:spcAft>
                <a:spcPct val="0"/>
              </a:spcAft>
              <a:defRPr sz="4400">
                <a:solidFill>
                  <a:schemeClr val="dk1"/>
                </a:solidFill>
                <a:latin typeface="+mn-lt"/>
                <a:ea typeface="+mn-ea"/>
                <a:cs typeface="+mn-cs"/>
              </a:defRPr>
            </a:lvl7pPr>
            <a:lvl8pPr marL="1371600" algn="ctr" rtl="0" fontAlgn="base">
              <a:spcBef>
                <a:spcPct val="0"/>
              </a:spcBef>
              <a:spcAft>
                <a:spcPct val="0"/>
              </a:spcAft>
              <a:defRPr sz="4400">
                <a:solidFill>
                  <a:schemeClr val="dk1"/>
                </a:solidFill>
                <a:latin typeface="+mn-lt"/>
                <a:ea typeface="+mn-ea"/>
                <a:cs typeface="+mn-cs"/>
              </a:defRPr>
            </a:lvl8pPr>
            <a:lvl9pPr marL="1828800" algn="ctr" rtl="0" fontAlgn="base">
              <a:spcBef>
                <a:spcPct val="0"/>
              </a:spcBef>
              <a:spcAft>
                <a:spcPct val="0"/>
              </a:spcAft>
              <a:defRPr sz="4400">
                <a:solidFill>
                  <a:schemeClr val="dk1"/>
                </a:solidFill>
                <a:latin typeface="+mn-lt"/>
                <a:ea typeface="+mn-ea"/>
                <a:cs typeface="+mn-cs"/>
              </a:defRPr>
            </a:lvl9pPr>
          </a:lstStyle>
          <a:p>
            <a:pPr algn="l" eaLnBrk="1" hangingPunct="1">
              <a:spcBef>
                <a:spcPct val="50000"/>
              </a:spcBef>
              <a:defRPr/>
            </a:pPr>
            <a:r>
              <a:rPr lang="en-US" altLang="en-US" b="1" dirty="0" smtClean="0">
                <a:solidFill>
                  <a:srgbClr val="004361"/>
                </a:solidFill>
                <a:latin typeface="+mj-lt"/>
                <a:ea typeface="+mj-ea"/>
                <a:cs typeface="+mj-cs"/>
              </a:rPr>
              <a:t>Climate suitability of tree species</a:t>
            </a:r>
            <a:endParaRPr lang="en-US" altLang="en-US" b="1" dirty="0">
              <a:solidFill>
                <a:srgbClr val="004361"/>
              </a:solidFill>
              <a:latin typeface="+mj-lt"/>
              <a:ea typeface="+mj-ea"/>
              <a:cs typeface="+mj-cs"/>
            </a:endParaRPr>
          </a:p>
        </p:txBody>
      </p:sp>
      <p:sp>
        <p:nvSpPr>
          <p:cNvPr id="4" name="Rectangle 3"/>
          <p:cNvSpPr/>
          <p:nvPr/>
        </p:nvSpPr>
        <p:spPr>
          <a:xfrm>
            <a:off x="104398" y="5555797"/>
            <a:ext cx="4479235" cy="1200329"/>
          </a:xfrm>
          <a:prstGeom prst="rect">
            <a:avLst/>
          </a:prstGeom>
        </p:spPr>
        <p:txBody>
          <a:bodyPr wrap="square">
            <a:spAutoFit/>
          </a:bodyPr>
          <a:lstStyle/>
          <a:p>
            <a:pPr>
              <a:spcAft>
                <a:spcPts val="0"/>
              </a:spcAft>
            </a:pPr>
            <a:r>
              <a:rPr lang="en-US" dirty="0">
                <a:latin typeface="Calibri" panose="020F0502020204030204" pitchFamily="34" charset="0"/>
                <a:ea typeface="Calibri" panose="020F0502020204030204" pitchFamily="34" charset="0"/>
              </a:rPr>
              <a:t>Figure by Colin Mahony.</a:t>
            </a:r>
            <a:endParaRPr lang="en-CA" dirty="0">
              <a:latin typeface="Calibri" panose="020F0502020204030204" pitchFamily="34" charset="0"/>
              <a:ea typeface="Calibri" panose="020F0502020204030204" pitchFamily="34" charset="0"/>
            </a:endParaRPr>
          </a:p>
          <a:p>
            <a:r>
              <a:rPr lang="en-US" i="1" dirty="0">
                <a:latin typeface="Calibri" panose="020F0502020204030204" pitchFamily="34" charset="0"/>
                <a:ea typeface="Calibri" panose="020F0502020204030204" pitchFamily="34" charset="0"/>
              </a:rPr>
              <a:t>Climate Change Informed Species </a:t>
            </a:r>
            <a:r>
              <a:rPr lang="en-US" i="1" dirty="0" smtClean="0">
                <a:latin typeface="Calibri" panose="020F0502020204030204" pitchFamily="34" charset="0"/>
                <a:ea typeface="Calibri" panose="020F0502020204030204" pitchFamily="34" charset="0"/>
              </a:rPr>
              <a:t>Selection</a:t>
            </a:r>
            <a:r>
              <a:rPr lang="en-CA" dirty="0" smtClean="0">
                <a:latin typeface="Calibri" panose="020F0502020204030204" pitchFamily="34" charset="0"/>
                <a:ea typeface="Calibri" panose="020F0502020204030204" pitchFamily="34" charset="0"/>
              </a:rPr>
              <a:t> r</a:t>
            </a:r>
            <a:r>
              <a:rPr lang="en-US" dirty="0" err="1" smtClean="0">
                <a:latin typeface="Calibri" panose="020F0502020204030204" pitchFamily="34" charset="0"/>
                <a:ea typeface="Calibri" panose="020F0502020204030204" pitchFamily="34" charset="0"/>
              </a:rPr>
              <a:t>esearch</a:t>
            </a:r>
            <a:r>
              <a:rPr lang="en-US" dirty="0" smtClean="0">
                <a:latin typeface="Calibri" panose="020F0502020204030204" pitchFamily="34" charset="0"/>
                <a:ea typeface="Calibri" panose="020F0502020204030204" pitchFamily="34" charset="0"/>
              </a:rPr>
              <a:t> </a:t>
            </a:r>
            <a:r>
              <a:rPr lang="en-US" dirty="0">
                <a:latin typeface="Calibri" panose="020F0502020204030204" pitchFamily="34" charset="0"/>
                <a:ea typeface="Calibri" panose="020F0502020204030204" pitchFamily="34" charset="0"/>
              </a:rPr>
              <a:t>by Will Mackenzie, Colin Mahony, and Pamela Dykstra (manuscript in progress</a:t>
            </a:r>
            <a:r>
              <a:rPr lang="en-US" dirty="0" smtClean="0">
                <a:latin typeface="Calibri" panose="020F0502020204030204" pitchFamily="34" charset="0"/>
                <a:ea typeface="Calibri" panose="020F0502020204030204" pitchFamily="34" charset="0"/>
              </a:rPr>
              <a:t>).</a:t>
            </a:r>
            <a:endParaRPr lang="en-CA"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9111403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35760" y="116632"/>
            <a:ext cx="6572026" cy="6572026"/>
          </a:xfrm>
        </p:spPr>
      </p:pic>
      <p:sp>
        <p:nvSpPr>
          <p:cNvPr id="2" name="Title 1"/>
          <p:cNvSpPr>
            <a:spLocks noGrp="1"/>
          </p:cNvSpPr>
          <p:nvPr>
            <p:ph type="title"/>
          </p:nvPr>
        </p:nvSpPr>
        <p:spPr/>
        <p:txBody>
          <a:bodyPr/>
          <a:lstStyle/>
          <a:p>
            <a:endParaRPr lang="en-US"/>
          </a:p>
        </p:txBody>
      </p:sp>
      <p:sp>
        <p:nvSpPr>
          <p:cNvPr id="6" name="Rectangle 5"/>
          <p:cNvSpPr/>
          <p:nvPr/>
        </p:nvSpPr>
        <p:spPr>
          <a:xfrm>
            <a:off x="104398" y="5555797"/>
            <a:ext cx="4479235" cy="1200329"/>
          </a:xfrm>
          <a:prstGeom prst="rect">
            <a:avLst/>
          </a:prstGeom>
        </p:spPr>
        <p:txBody>
          <a:bodyPr wrap="square">
            <a:spAutoFit/>
          </a:bodyPr>
          <a:lstStyle/>
          <a:p>
            <a:pPr>
              <a:spcAft>
                <a:spcPts val="0"/>
              </a:spcAft>
            </a:pPr>
            <a:r>
              <a:rPr lang="en-US" dirty="0">
                <a:latin typeface="Calibri" panose="020F0502020204030204" pitchFamily="34" charset="0"/>
                <a:ea typeface="Calibri" panose="020F0502020204030204" pitchFamily="34" charset="0"/>
              </a:rPr>
              <a:t>Figure by Colin Mahony.</a:t>
            </a:r>
            <a:endParaRPr lang="en-CA" dirty="0">
              <a:latin typeface="Calibri" panose="020F0502020204030204" pitchFamily="34" charset="0"/>
              <a:ea typeface="Calibri" panose="020F0502020204030204" pitchFamily="34" charset="0"/>
            </a:endParaRPr>
          </a:p>
          <a:p>
            <a:r>
              <a:rPr lang="en-US" i="1" dirty="0">
                <a:latin typeface="Calibri" panose="020F0502020204030204" pitchFamily="34" charset="0"/>
                <a:ea typeface="Calibri" panose="020F0502020204030204" pitchFamily="34" charset="0"/>
              </a:rPr>
              <a:t>Climate Change Informed Species </a:t>
            </a:r>
            <a:r>
              <a:rPr lang="en-US" i="1" dirty="0" smtClean="0">
                <a:latin typeface="Calibri" panose="020F0502020204030204" pitchFamily="34" charset="0"/>
                <a:ea typeface="Calibri" panose="020F0502020204030204" pitchFamily="34" charset="0"/>
              </a:rPr>
              <a:t>Selection</a:t>
            </a:r>
            <a:r>
              <a:rPr lang="en-CA" dirty="0" smtClean="0">
                <a:latin typeface="Calibri" panose="020F0502020204030204" pitchFamily="34" charset="0"/>
                <a:ea typeface="Calibri" panose="020F0502020204030204" pitchFamily="34" charset="0"/>
              </a:rPr>
              <a:t> r</a:t>
            </a:r>
            <a:r>
              <a:rPr lang="en-US" dirty="0" err="1" smtClean="0">
                <a:latin typeface="Calibri" panose="020F0502020204030204" pitchFamily="34" charset="0"/>
                <a:ea typeface="Calibri" panose="020F0502020204030204" pitchFamily="34" charset="0"/>
              </a:rPr>
              <a:t>esearch</a:t>
            </a:r>
            <a:r>
              <a:rPr lang="en-US" dirty="0" smtClean="0">
                <a:latin typeface="Calibri" panose="020F0502020204030204" pitchFamily="34" charset="0"/>
                <a:ea typeface="Calibri" panose="020F0502020204030204" pitchFamily="34" charset="0"/>
              </a:rPr>
              <a:t> </a:t>
            </a:r>
            <a:r>
              <a:rPr lang="en-US" dirty="0">
                <a:latin typeface="Calibri" panose="020F0502020204030204" pitchFamily="34" charset="0"/>
                <a:ea typeface="Calibri" panose="020F0502020204030204" pitchFamily="34" charset="0"/>
              </a:rPr>
              <a:t>by Will Mackenzie, Colin Mahony, and Pamela Dykstra (manuscript in progress</a:t>
            </a:r>
            <a:r>
              <a:rPr lang="en-US" dirty="0" smtClean="0">
                <a:latin typeface="Calibri" panose="020F0502020204030204" pitchFamily="34" charset="0"/>
                <a:ea typeface="Calibri" panose="020F0502020204030204" pitchFamily="34" charset="0"/>
              </a:rPr>
              <a:t>).</a:t>
            </a:r>
            <a:endParaRPr lang="en-CA" dirty="0">
              <a:latin typeface="Calibri" panose="020F0502020204030204" pitchFamily="34" charset="0"/>
              <a:ea typeface="Calibri" panose="020F0502020204030204" pitchFamily="34" charset="0"/>
            </a:endParaRPr>
          </a:p>
        </p:txBody>
      </p:sp>
      <p:sp>
        <p:nvSpPr>
          <p:cNvPr id="7" name="Title 1"/>
          <p:cNvSpPr txBox="1">
            <a:spLocks/>
          </p:cNvSpPr>
          <p:nvPr/>
        </p:nvSpPr>
        <p:spPr>
          <a:xfrm>
            <a:off x="0" y="32104"/>
            <a:ext cx="4692889" cy="1658584"/>
          </a:xfrm>
          <a:prstGeom prst="rect">
            <a:avLst/>
          </a:prstGeom>
          <a:solidFill>
            <a:schemeClr val="bg1"/>
          </a:solidFill>
          <a:ln>
            <a:noFill/>
          </a:ln>
          <a:effectLst/>
        </p:spPr>
        <p:style>
          <a:lnRef idx="1">
            <a:schemeClr val="dk1"/>
          </a:lnRef>
          <a:fillRef idx="2">
            <a:schemeClr val="dk1"/>
          </a:fillRef>
          <a:effectRef idx="1">
            <a:schemeClr val="dk1"/>
          </a:effectRef>
          <a:fontRef idx="minor">
            <a:schemeClr val="dk1"/>
          </a:fontRef>
        </p:style>
        <p:txBody>
          <a:bodyPr/>
          <a:lstStyle>
            <a:lvl1pPr algn="ctr" rtl="0" eaLnBrk="0" fontAlgn="base" hangingPunct="0">
              <a:spcBef>
                <a:spcPct val="0"/>
              </a:spcBef>
              <a:spcAft>
                <a:spcPct val="0"/>
              </a:spcAft>
              <a:defRPr sz="4400" kern="1200">
                <a:solidFill>
                  <a:schemeClr val="dk1"/>
                </a:solidFill>
                <a:latin typeface="+mn-lt"/>
                <a:ea typeface="+mn-ea"/>
                <a:cs typeface="+mn-cs"/>
              </a:defRPr>
            </a:lvl1pPr>
            <a:lvl2pPr algn="ctr" rtl="0" eaLnBrk="0" fontAlgn="base" hangingPunct="0">
              <a:spcBef>
                <a:spcPct val="0"/>
              </a:spcBef>
              <a:spcAft>
                <a:spcPct val="0"/>
              </a:spcAft>
              <a:defRPr sz="4400">
                <a:solidFill>
                  <a:schemeClr val="dk1"/>
                </a:solidFill>
                <a:latin typeface="+mn-lt"/>
                <a:ea typeface="+mn-ea"/>
                <a:cs typeface="+mn-cs"/>
              </a:defRPr>
            </a:lvl2pPr>
            <a:lvl3pPr algn="ctr" rtl="0" eaLnBrk="0" fontAlgn="base" hangingPunct="0">
              <a:spcBef>
                <a:spcPct val="0"/>
              </a:spcBef>
              <a:spcAft>
                <a:spcPct val="0"/>
              </a:spcAft>
              <a:defRPr sz="4400">
                <a:solidFill>
                  <a:schemeClr val="dk1"/>
                </a:solidFill>
                <a:latin typeface="+mn-lt"/>
                <a:ea typeface="+mn-ea"/>
                <a:cs typeface="+mn-cs"/>
              </a:defRPr>
            </a:lvl3pPr>
            <a:lvl4pPr algn="ctr" rtl="0" eaLnBrk="0" fontAlgn="base" hangingPunct="0">
              <a:spcBef>
                <a:spcPct val="0"/>
              </a:spcBef>
              <a:spcAft>
                <a:spcPct val="0"/>
              </a:spcAft>
              <a:defRPr sz="4400">
                <a:solidFill>
                  <a:schemeClr val="dk1"/>
                </a:solidFill>
                <a:latin typeface="+mn-lt"/>
                <a:ea typeface="+mn-ea"/>
                <a:cs typeface="+mn-cs"/>
              </a:defRPr>
            </a:lvl4pPr>
            <a:lvl5pPr algn="ctr" rtl="0" eaLnBrk="0" fontAlgn="base" hangingPunct="0">
              <a:spcBef>
                <a:spcPct val="0"/>
              </a:spcBef>
              <a:spcAft>
                <a:spcPct val="0"/>
              </a:spcAft>
              <a:defRPr sz="4400">
                <a:solidFill>
                  <a:schemeClr val="dk1"/>
                </a:solidFill>
                <a:latin typeface="+mn-lt"/>
                <a:ea typeface="+mn-ea"/>
                <a:cs typeface="+mn-cs"/>
              </a:defRPr>
            </a:lvl5pPr>
            <a:lvl6pPr marL="457200" algn="ctr" rtl="0" fontAlgn="base">
              <a:spcBef>
                <a:spcPct val="0"/>
              </a:spcBef>
              <a:spcAft>
                <a:spcPct val="0"/>
              </a:spcAft>
              <a:defRPr sz="4400">
                <a:solidFill>
                  <a:schemeClr val="dk1"/>
                </a:solidFill>
                <a:latin typeface="+mn-lt"/>
                <a:ea typeface="+mn-ea"/>
                <a:cs typeface="+mn-cs"/>
              </a:defRPr>
            </a:lvl6pPr>
            <a:lvl7pPr marL="914400" algn="ctr" rtl="0" fontAlgn="base">
              <a:spcBef>
                <a:spcPct val="0"/>
              </a:spcBef>
              <a:spcAft>
                <a:spcPct val="0"/>
              </a:spcAft>
              <a:defRPr sz="4400">
                <a:solidFill>
                  <a:schemeClr val="dk1"/>
                </a:solidFill>
                <a:latin typeface="+mn-lt"/>
                <a:ea typeface="+mn-ea"/>
                <a:cs typeface="+mn-cs"/>
              </a:defRPr>
            </a:lvl7pPr>
            <a:lvl8pPr marL="1371600" algn="ctr" rtl="0" fontAlgn="base">
              <a:spcBef>
                <a:spcPct val="0"/>
              </a:spcBef>
              <a:spcAft>
                <a:spcPct val="0"/>
              </a:spcAft>
              <a:defRPr sz="4400">
                <a:solidFill>
                  <a:schemeClr val="dk1"/>
                </a:solidFill>
                <a:latin typeface="+mn-lt"/>
                <a:ea typeface="+mn-ea"/>
                <a:cs typeface="+mn-cs"/>
              </a:defRPr>
            </a:lvl8pPr>
            <a:lvl9pPr marL="1828800" algn="ctr" rtl="0" fontAlgn="base">
              <a:spcBef>
                <a:spcPct val="0"/>
              </a:spcBef>
              <a:spcAft>
                <a:spcPct val="0"/>
              </a:spcAft>
              <a:defRPr sz="4400">
                <a:solidFill>
                  <a:schemeClr val="dk1"/>
                </a:solidFill>
                <a:latin typeface="+mn-lt"/>
                <a:ea typeface="+mn-ea"/>
                <a:cs typeface="+mn-cs"/>
              </a:defRPr>
            </a:lvl9pPr>
          </a:lstStyle>
          <a:p>
            <a:pPr algn="l" eaLnBrk="1" hangingPunct="1">
              <a:spcBef>
                <a:spcPct val="50000"/>
              </a:spcBef>
              <a:defRPr/>
            </a:pPr>
            <a:r>
              <a:rPr lang="en-US" altLang="en-US" b="1" dirty="0" smtClean="0">
                <a:solidFill>
                  <a:srgbClr val="004361"/>
                </a:solidFill>
                <a:latin typeface="+mj-lt"/>
                <a:ea typeface="+mj-ea"/>
                <a:cs typeface="+mj-cs"/>
              </a:rPr>
              <a:t>Climate suitability of tree species</a:t>
            </a:r>
            <a:endParaRPr lang="en-US" altLang="en-US" b="1" dirty="0">
              <a:solidFill>
                <a:srgbClr val="004361"/>
              </a:solidFill>
              <a:latin typeface="+mj-lt"/>
              <a:ea typeface="+mj-ea"/>
              <a:cs typeface="+mj-cs"/>
            </a:endParaRPr>
          </a:p>
        </p:txBody>
      </p:sp>
    </p:spTree>
    <p:extLst>
      <p:ext uri="{BB962C8B-B14F-4D97-AF65-F5344CB8AC3E}">
        <p14:creationId xmlns:p14="http://schemas.microsoft.com/office/powerpoint/2010/main" val="165816005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35760" y="116632"/>
            <a:ext cx="6572026" cy="6572026"/>
          </a:xfrm>
        </p:spPr>
      </p:pic>
      <p:sp>
        <p:nvSpPr>
          <p:cNvPr id="2" name="Title 1"/>
          <p:cNvSpPr>
            <a:spLocks noGrp="1"/>
          </p:cNvSpPr>
          <p:nvPr>
            <p:ph type="title"/>
          </p:nvPr>
        </p:nvSpPr>
        <p:spPr/>
        <p:txBody>
          <a:bodyPr/>
          <a:lstStyle/>
          <a:p>
            <a:endParaRPr lang="en-US" dirty="0"/>
          </a:p>
        </p:txBody>
      </p:sp>
      <p:sp>
        <p:nvSpPr>
          <p:cNvPr id="6" name="Rectangle 5"/>
          <p:cNvSpPr/>
          <p:nvPr/>
        </p:nvSpPr>
        <p:spPr>
          <a:xfrm>
            <a:off x="104398" y="5555797"/>
            <a:ext cx="4479235" cy="1200329"/>
          </a:xfrm>
          <a:prstGeom prst="rect">
            <a:avLst/>
          </a:prstGeom>
        </p:spPr>
        <p:txBody>
          <a:bodyPr wrap="square">
            <a:spAutoFit/>
          </a:bodyPr>
          <a:lstStyle/>
          <a:p>
            <a:pPr>
              <a:spcAft>
                <a:spcPts val="0"/>
              </a:spcAft>
            </a:pPr>
            <a:r>
              <a:rPr lang="en-US" dirty="0">
                <a:latin typeface="Calibri" panose="020F0502020204030204" pitchFamily="34" charset="0"/>
                <a:ea typeface="Calibri" panose="020F0502020204030204" pitchFamily="34" charset="0"/>
              </a:rPr>
              <a:t>Figure by Colin Mahony.</a:t>
            </a:r>
            <a:endParaRPr lang="en-CA" dirty="0">
              <a:latin typeface="Calibri" panose="020F0502020204030204" pitchFamily="34" charset="0"/>
              <a:ea typeface="Calibri" panose="020F0502020204030204" pitchFamily="34" charset="0"/>
            </a:endParaRPr>
          </a:p>
          <a:p>
            <a:r>
              <a:rPr lang="en-US" i="1" dirty="0">
                <a:latin typeface="Calibri" panose="020F0502020204030204" pitchFamily="34" charset="0"/>
                <a:ea typeface="Calibri" panose="020F0502020204030204" pitchFamily="34" charset="0"/>
              </a:rPr>
              <a:t>Climate Change Informed Species </a:t>
            </a:r>
            <a:r>
              <a:rPr lang="en-US" i="1" dirty="0" smtClean="0">
                <a:latin typeface="Calibri" panose="020F0502020204030204" pitchFamily="34" charset="0"/>
                <a:ea typeface="Calibri" panose="020F0502020204030204" pitchFamily="34" charset="0"/>
              </a:rPr>
              <a:t>Selection</a:t>
            </a:r>
            <a:r>
              <a:rPr lang="en-CA" dirty="0" smtClean="0">
                <a:latin typeface="Calibri" panose="020F0502020204030204" pitchFamily="34" charset="0"/>
                <a:ea typeface="Calibri" panose="020F0502020204030204" pitchFamily="34" charset="0"/>
              </a:rPr>
              <a:t> r</a:t>
            </a:r>
            <a:r>
              <a:rPr lang="en-US" dirty="0" err="1" smtClean="0">
                <a:latin typeface="Calibri" panose="020F0502020204030204" pitchFamily="34" charset="0"/>
                <a:ea typeface="Calibri" panose="020F0502020204030204" pitchFamily="34" charset="0"/>
              </a:rPr>
              <a:t>esearch</a:t>
            </a:r>
            <a:r>
              <a:rPr lang="en-US" dirty="0" smtClean="0">
                <a:latin typeface="Calibri" panose="020F0502020204030204" pitchFamily="34" charset="0"/>
                <a:ea typeface="Calibri" panose="020F0502020204030204" pitchFamily="34" charset="0"/>
              </a:rPr>
              <a:t> </a:t>
            </a:r>
            <a:r>
              <a:rPr lang="en-US" dirty="0">
                <a:latin typeface="Calibri" panose="020F0502020204030204" pitchFamily="34" charset="0"/>
                <a:ea typeface="Calibri" panose="020F0502020204030204" pitchFamily="34" charset="0"/>
              </a:rPr>
              <a:t>by Will Mackenzie, Colin Mahony, and Pamela Dykstra (manuscript in progress</a:t>
            </a:r>
            <a:r>
              <a:rPr lang="en-US" dirty="0" smtClean="0">
                <a:latin typeface="Calibri" panose="020F0502020204030204" pitchFamily="34" charset="0"/>
                <a:ea typeface="Calibri" panose="020F0502020204030204" pitchFamily="34" charset="0"/>
              </a:rPr>
              <a:t>).</a:t>
            </a:r>
            <a:endParaRPr lang="en-CA" dirty="0">
              <a:latin typeface="Calibri" panose="020F0502020204030204" pitchFamily="34" charset="0"/>
              <a:ea typeface="Calibri" panose="020F0502020204030204" pitchFamily="34" charset="0"/>
            </a:endParaRPr>
          </a:p>
        </p:txBody>
      </p:sp>
      <p:sp>
        <p:nvSpPr>
          <p:cNvPr id="7" name="Title 1"/>
          <p:cNvSpPr txBox="1">
            <a:spLocks/>
          </p:cNvSpPr>
          <p:nvPr/>
        </p:nvSpPr>
        <p:spPr>
          <a:xfrm>
            <a:off x="0" y="32104"/>
            <a:ext cx="4692889" cy="1658584"/>
          </a:xfrm>
          <a:prstGeom prst="rect">
            <a:avLst/>
          </a:prstGeom>
          <a:solidFill>
            <a:schemeClr val="bg1"/>
          </a:solidFill>
          <a:ln>
            <a:noFill/>
          </a:ln>
          <a:effectLst/>
        </p:spPr>
        <p:style>
          <a:lnRef idx="1">
            <a:schemeClr val="dk1"/>
          </a:lnRef>
          <a:fillRef idx="2">
            <a:schemeClr val="dk1"/>
          </a:fillRef>
          <a:effectRef idx="1">
            <a:schemeClr val="dk1"/>
          </a:effectRef>
          <a:fontRef idx="minor">
            <a:schemeClr val="dk1"/>
          </a:fontRef>
        </p:style>
        <p:txBody>
          <a:bodyPr/>
          <a:lstStyle>
            <a:lvl1pPr algn="ctr" rtl="0" eaLnBrk="0" fontAlgn="base" hangingPunct="0">
              <a:spcBef>
                <a:spcPct val="0"/>
              </a:spcBef>
              <a:spcAft>
                <a:spcPct val="0"/>
              </a:spcAft>
              <a:defRPr sz="4400" kern="1200">
                <a:solidFill>
                  <a:schemeClr val="dk1"/>
                </a:solidFill>
                <a:latin typeface="+mn-lt"/>
                <a:ea typeface="+mn-ea"/>
                <a:cs typeface="+mn-cs"/>
              </a:defRPr>
            </a:lvl1pPr>
            <a:lvl2pPr algn="ctr" rtl="0" eaLnBrk="0" fontAlgn="base" hangingPunct="0">
              <a:spcBef>
                <a:spcPct val="0"/>
              </a:spcBef>
              <a:spcAft>
                <a:spcPct val="0"/>
              </a:spcAft>
              <a:defRPr sz="4400">
                <a:solidFill>
                  <a:schemeClr val="dk1"/>
                </a:solidFill>
                <a:latin typeface="+mn-lt"/>
                <a:ea typeface="+mn-ea"/>
                <a:cs typeface="+mn-cs"/>
              </a:defRPr>
            </a:lvl2pPr>
            <a:lvl3pPr algn="ctr" rtl="0" eaLnBrk="0" fontAlgn="base" hangingPunct="0">
              <a:spcBef>
                <a:spcPct val="0"/>
              </a:spcBef>
              <a:spcAft>
                <a:spcPct val="0"/>
              </a:spcAft>
              <a:defRPr sz="4400">
                <a:solidFill>
                  <a:schemeClr val="dk1"/>
                </a:solidFill>
                <a:latin typeface="+mn-lt"/>
                <a:ea typeface="+mn-ea"/>
                <a:cs typeface="+mn-cs"/>
              </a:defRPr>
            </a:lvl3pPr>
            <a:lvl4pPr algn="ctr" rtl="0" eaLnBrk="0" fontAlgn="base" hangingPunct="0">
              <a:spcBef>
                <a:spcPct val="0"/>
              </a:spcBef>
              <a:spcAft>
                <a:spcPct val="0"/>
              </a:spcAft>
              <a:defRPr sz="4400">
                <a:solidFill>
                  <a:schemeClr val="dk1"/>
                </a:solidFill>
                <a:latin typeface="+mn-lt"/>
                <a:ea typeface="+mn-ea"/>
                <a:cs typeface="+mn-cs"/>
              </a:defRPr>
            </a:lvl4pPr>
            <a:lvl5pPr algn="ctr" rtl="0" eaLnBrk="0" fontAlgn="base" hangingPunct="0">
              <a:spcBef>
                <a:spcPct val="0"/>
              </a:spcBef>
              <a:spcAft>
                <a:spcPct val="0"/>
              </a:spcAft>
              <a:defRPr sz="4400">
                <a:solidFill>
                  <a:schemeClr val="dk1"/>
                </a:solidFill>
                <a:latin typeface="+mn-lt"/>
                <a:ea typeface="+mn-ea"/>
                <a:cs typeface="+mn-cs"/>
              </a:defRPr>
            </a:lvl5pPr>
            <a:lvl6pPr marL="457200" algn="ctr" rtl="0" fontAlgn="base">
              <a:spcBef>
                <a:spcPct val="0"/>
              </a:spcBef>
              <a:spcAft>
                <a:spcPct val="0"/>
              </a:spcAft>
              <a:defRPr sz="4400">
                <a:solidFill>
                  <a:schemeClr val="dk1"/>
                </a:solidFill>
                <a:latin typeface="+mn-lt"/>
                <a:ea typeface="+mn-ea"/>
                <a:cs typeface="+mn-cs"/>
              </a:defRPr>
            </a:lvl6pPr>
            <a:lvl7pPr marL="914400" algn="ctr" rtl="0" fontAlgn="base">
              <a:spcBef>
                <a:spcPct val="0"/>
              </a:spcBef>
              <a:spcAft>
                <a:spcPct val="0"/>
              </a:spcAft>
              <a:defRPr sz="4400">
                <a:solidFill>
                  <a:schemeClr val="dk1"/>
                </a:solidFill>
                <a:latin typeface="+mn-lt"/>
                <a:ea typeface="+mn-ea"/>
                <a:cs typeface="+mn-cs"/>
              </a:defRPr>
            </a:lvl7pPr>
            <a:lvl8pPr marL="1371600" algn="ctr" rtl="0" fontAlgn="base">
              <a:spcBef>
                <a:spcPct val="0"/>
              </a:spcBef>
              <a:spcAft>
                <a:spcPct val="0"/>
              </a:spcAft>
              <a:defRPr sz="4400">
                <a:solidFill>
                  <a:schemeClr val="dk1"/>
                </a:solidFill>
                <a:latin typeface="+mn-lt"/>
                <a:ea typeface="+mn-ea"/>
                <a:cs typeface="+mn-cs"/>
              </a:defRPr>
            </a:lvl8pPr>
            <a:lvl9pPr marL="1828800" algn="ctr" rtl="0" fontAlgn="base">
              <a:spcBef>
                <a:spcPct val="0"/>
              </a:spcBef>
              <a:spcAft>
                <a:spcPct val="0"/>
              </a:spcAft>
              <a:defRPr sz="4400">
                <a:solidFill>
                  <a:schemeClr val="dk1"/>
                </a:solidFill>
                <a:latin typeface="+mn-lt"/>
                <a:ea typeface="+mn-ea"/>
                <a:cs typeface="+mn-cs"/>
              </a:defRPr>
            </a:lvl9pPr>
          </a:lstStyle>
          <a:p>
            <a:pPr algn="l" eaLnBrk="1" hangingPunct="1">
              <a:spcBef>
                <a:spcPct val="50000"/>
              </a:spcBef>
              <a:defRPr/>
            </a:pPr>
            <a:r>
              <a:rPr lang="en-US" altLang="en-US" b="1" dirty="0" smtClean="0">
                <a:solidFill>
                  <a:srgbClr val="004361"/>
                </a:solidFill>
                <a:latin typeface="+mj-lt"/>
                <a:ea typeface="+mj-ea"/>
                <a:cs typeface="+mj-cs"/>
              </a:rPr>
              <a:t>Climate suitability of tree species</a:t>
            </a:r>
            <a:endParaRPr lang="en-US" altLang="en-US" b="1" dirty="0">
              <a:solidFill>
                <a:srgbClr val="004361"/>
              </a:solidFill>
              <a:latin typeface="+mj-lt"/>
              <a:ea typeface="+mj-ea"/>
              <a:cs typeface="+mj-cs"/>
            </a:endParaRPr>
          </a:p>
        </p:txBody>
      </p:sp>
    </p:spTree>
    <p:extLst>
      <p:ext uri="{BB962C8B-B14F-4D97-AF65-F5344CB8AC3E}">
        <p14:creationId xmlns:p14="http://schemas.microsoft.com/office/powerpoint/2010/main" val="293166691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35760" y="116632"/>
            <a:ext cx="6572026" cy="6572026"/>
          </a:xfrm>
          <a:prstGeom prst="rect">
            <a:avLst/>
          </a:prstGeom>
        </p:spPr>
      </p:pic>
      <p:sp>
        <p:nvSpPr>
          <p:cNvPr id="2" name="Title 1"/>
          <p:cNvSpPr>
            <a:spLocks noGrp="1"/>
          </p:cNvSpPr>
          <p:nvPr>
            <p:ph type="title"/>
          </p:nvPr>
        </p:nvSpPr>
        <p:spPr/>
        <p:txBody>
          <a:bodyPr/>
          <a:lstStyle/>
          <a:p>
            <a:endParaRPr lang="en-US"/>
          </a:p>
        </p:txBody>
      </p:sp>
      <p:sp>
        <p:nvSpPr>
          <p:cNvPr id="8" name="Content Placeholder 7"/>
          <p:cNvSpPr>
            <a:spLocks noGrp="1"/>
          </p:cNvSpPr>
          <p:nvPr>
            <p:ph idx="1"/>
          </p:nvPr>
        </p:nvSpPr>
        <p:spPr/>
        <p:txBody>
          <a:bodyPr/>
          <a:lstStyle/>
          <a:p>
            <a:endParaRPr lang="en-US" dirty="0"/>
          </a:p>
        </p:txBody>
      </p:sp>
      <p:sp>
        <p:nvSpPr>
          <p:cNvPr id="6" name="Rectangle 5"/>
          <p:cNvSpPr/>
          <p:nvPr/>
        </p:nvSpPr>
        <p:spPr>
          <a:xfrm>
            <a:off x="104398" y="5555797"/>
            <a:ext cx="4479235" cy="1200329"/>
          </a:xfrm>
          <a:prstGeom prst="rect">
            <a:avLst/>
          </a:prstGeom>
        </p:spPr>
        <p:txBody>
          <a:bodyPr wrap="square">
            <a:spAutoFit/>
          </a:bodyPr>
          <a:lstStyle/>
          <a:p>
            <a:pPr>
              <a:spcAft>
                <a:spcPts val="0"/>
              </a:spcAft>
            </a:pPr>
            <a:r>
              <a:rPr lang="en-US" dirty="0">
                <a:latin typeface="Calibri" panose="020F0502020204030204" pitchFamily="34" charset="0"/>
                <a:ea typeface="Calibri" panose="020F0502020204030204" pitchFamily="34" charset="0"/>
              </a:rPr>
              <a:t>Figure by Colin Mahony.</a:t>
            </a:r>
            <a:endParaRPr lang="en-CA" dirty="0">
              <a:latin typeface="Calibri" panose="020F0502020204030204" pitchFamily="34" charset="0"/>
              <a:ea typeface="Calibri" panose="020F0502020204030204" pitchFamily="34" charset="0"/>
            </a:endParaRPr>
          </a:p>
          <a:p>
            <a:r>
              <a:rPr lang="en-US" i="1" dirty="0">
                <a:latin typeface="Calibri" panose="020F0502020204030204" pitchFamily="34" charset="0"/>
                <a:ea typeface="Calibri" panose="020F0502020204030204" pitchFamily="34" charset="0"/>
              </a:rPr>
              <a:t>Climate Change Informed Species </a:t>
            </a:r>
            <a:r>
              <a:rPr lang="en-US" i="1" dirty="0" smtClean="0">
                <a:latin typeface="Calibri" panose="020F0502020204030204" pitchFamily="34" charset="0"/>
                <a:ea typeface="Calibri" panose="020F0502020204030204" pitchFamily="34" charset="0"/>
              </a:rPr>
              <a:t>Selection</a:t>
            </a:r>
            <a:r>
              <a:rPr lang="en-CA" dirty="0" smtClean="0">
                <a:latin typeface="Calibri" panose="020F0502020204030204" pitchFamily="34" charset="0"/>
                <a:ea typeface="Calibri" panose="020F0502020204030204" pitchFamily="34" charset="0"/>
              </a:rPr>
              <a:t> r</a:t>
            </a:r>
            <a:r>
              <a:rPr lang="en-US" dirty="0" err="1" smtClean="0">
                <a:latin typeface="Calibri" panose="020F0502020204030204" pitchFamily="34" charset="0"/>
                <a:ea typeface="Calibri" panose="020F0502020204030204" pitchFamily="34" charset="0"/>
              </a:rPr>
              <a:t>esearch</a:t>
            </a:r>
            <a:r>
              <a:rPr lang="en-US" dirty="0" smtClean="0">
                <a:latin typeface="Calibri" panose="020F0502020204030204" pitchFamily="34" charset="0"/>
                <a:ea typeface="Calibri" panose="020F0502020204030204" pitchFamily="34" charset="0"/>
              </a:rPr>
              <a:t> </a:t>
            </a:r>
            <a:r>
              <a:rPr lang="en-US" dirty="0">
                <a:latin typeface="Calibri" panose="020F0502020204030204" pitchFamily="34" charset="0"/>
                <a:ea typeface="Calibri" panose="020F0502020204030204" pitchFamily="34" charset="0"/>
              </a:rPr>
              <a:t>by Will Mackenzie, Colin Mahony, and Pamela Dykstra (manuscript in progress</a:t>
            </a:r>
            <a:r>
              <a:rPr lang="en-US" dirty="0" smtClean="0">
                <a:latin typeface="Calibri" panose="020F0502020204030204" pitchFamily="34" charset="0"/>
                <a:ea typeface="Calibri" panose="020F0502020204030204" pitchFamily="34" charset="0"/>
              </a:rPr>
              <a:t>).</a:t>
            </a:r>
            <a:endParaRPr lang="en-CA" dirty="0">
              <a:latin typeface="Calibri" panose="020F0502020204030204" pitchFamily="34" charset="0"/>
              <a:ea typeface="Calibri" panose="020F0502020204030204" pitchFamily="34" charset="0"/>
            </a:endParaRPr>
          </a:p>
        </p:txBody>
      </p:sp>
      <p:sp>
        <p:nvSpPr>
          <p:cNvPr id="9" name="Title 1"/>
          <p:cNvSpPr txBox="1">
            <a:spLocks/>
          </p:cNvSpPr>
          <p:nvPr/>
        </p:nvSpPr>
        <p:spPr>
          <a:xfrm>
            <a:off x="0" y="32104"/>
            <a:ext cx="4692889" cy="1658584"/>
          </a:xfrm>
          <a:prstGeom prst="rect">
            <a:avLst/>
          </a:prstGeom>
          <a:solidFill>
            <a:schemeClr val="bg1"/>
          </a:solidFill>
          <a:ln>
            <a:noFill/>
          </a:ln>
          <a:effectLst/>
        </p:spPr>
        <p:style>
          <a:lnRef idx="1">
            <a:schemeClr val="dk1"/>
          </a:lnRef>
          <a:fillRef idx="2">
            <a:schemeClr val="dk1"/>
          </a:fillRef>
          <a:effectRef idx="1">
            <a:schemeClr val="dk1"/>
          </a:effectRef>
          <a:fontRef idx="minor">
            <a:schemeClr val="dk1"/>
          </a:fontRef>
        </p:style>
        <p:txBody>
          <a:bodyPr/>
          <a:lstStyle>
            <a:lvl1pPr algn="ctr" rtl="0" eaLnBrk="0" fontAlgn="base" hangingPunct="0">
              <a:spcBef>
                <a:spcPct val="0"/>
              </a:spcBef>
              <a:spcAft>
                <a:spcPct val="0"/>
              </a:spcAft>
              <a:defRPr sz="4400" kern="1200">
                <a:solidFill>
                  <a:schemeClr val="dk1"/>
                </a:solidFill>
                <a:latin typeface="+mn-lt"/>
                <a:ea typeface="+mn-ea"/>
                <a:cs typeface="+mn-cs"/>
              </a:defRPr>
            </a:lvl1pPr>
            <a:lvl2pPr algn="ctr" rtl="0" eaLnBrk="0" fontAlgn="base" hangingPunct="0">
              <a:spcBef>
                <a:spcPct val="0"/>
              </a:spcBef>
              <a:spcAft>
                <a:spcPct val="0"/>
              </a:spcAft>
              <a:defRPr sz="4400">
                <a:solidFill>
                  <a:schemeClr val="dk1"/>
                </a:solidFill>
                <a:latin typeface="+mn-lt"/>
                <a:ea typeface="+mn-ea"/>
                <a:cs typeface="+mn-cs"/>
              </a:defRPr>
            </a:lvl2pPr>
            <a:lvl3pPr algn="ctr" rtl="0" eaLnBrk="0" fontAlgn="base" hangingPunct="0">
              <a:spcBef>
                <a:spcPct val="0"/>
              </a:spcBef>
              <a:spcAft>
                <a:spcPct val="0"/>
              </a:spcAft>
              <a:defRPr sz="4400">
                <a:solidFill>
                  <a:schemeClr val="dk1"/>
                </a:solidFill>
                <a:latin typeface="+mn-lt"/>
                <a:ea typeface="+mn-ea"/>
                <a:cs typeface="+mn-cs"/>
              </a:defRPr>
            </a:lvl3pPr>
            <a:lvl4pPr algn="ctr" rtl="0" eaLnBrk="0" fontAlgn="base" hangingPunct="0">
              <a:spcBef>
                <a:spcPct val="0"/>
              </a:spcBef>
              <a:spcAft>
                <a:spcPct val="0"/>
              </a:spcAft>
              <a:defRPr sz="4400">
                <a:solidFill>
                  <a:schemeClr val="dk1"/>
                </a:solidFill>
                <a:latin typeface="+mn-lt"/>
                <a:ea typeface="+mn-ea"/>
                <a:cs typeface="+mn-cs"/>
              </a:defRPr>
            </a:lvl4pPr>
            <a:lvl5pPr algn="ctr" rtl="0" eaLnBrk="0" fontAlgn="base" hangingPunct="0">
              <a:spcBef>
                <a:spcPct val="0"/>
              </a:spcBef>
              <a:spcAft>
                <a:spcPct val="0"/>
              </a:spcAft>
              <a:defRPr sz="4400">
                <a:solidFill>
                  <a:schemeClr val="dk1"/>
                </a:solidFill>
                <a:latin typeface="+mn-lt"/>
                <a:ea typeface="+mn-ea"/>
                <a:cs typeface="+mn-cs"/>
              </a:defRPr>
            </a:lvl5pPr>
            <a:lvl6pPr marL="457200" algn="ctr" rtl="0" fontAlgn="base">
              <a:spcBef>
                <a:spcPct val="0"/>
              </a:spcBef>
              <a:spcAft>
                <a:spcPct val="0"/>
              </a:spcAft>
              <a:defRPr sz="4400">
                <a:solidFill>
                  <a:schemeClr val="dk1"/>
                </a:solidFill>
                <a:latin typeface="+mn-lt"/>
                <a:ea typeface="+mn-ea"/>
                <a:cs typeface="+mn-cs"/>
              </a:defRPr>
            </a:lvl6pPr>
            <a:lvl7pPr marL="914400" algn="ctr" rtl="0" fontAlgn="base">
              <a:spcBef>
                <a:spcPct val="0"/>
              </a:spcBef>
              <a:spcAft>
                <a:spcPct val="0"/>
              </a:spcAft>
              <a:defRPr sz="4400">
                <a:solidFill>
                  <a:schemeClr val="dk1"/>
                </a:solidFill>
                <a:latin typeface="+mn-lt"/>
                <a:ea typeface="+mn-ea"/>
                <a:cs typeface="+mn-cs"/>
              </a:defRPr>
            </a:lvl7pPr>
            <a:lvl8pPr marL="1371600" algn="ctr" rtl="0" fontAlgn="base">
              <a:spcBef>
                <a:spcPct val="0"/>
              </a:spcBef>
              <a:spcAft>
                <a:spcPct val="0"/>
              </a:spcAft>
              <a:defRPr sz="4400">
                <a:solidFill>
                  <a:schemeClr val="dk1"/>
                </a:solidFill>
                <a:latin typeface="+mn-lt"/>
                <a:ea typeface="+mn-ea"/>
                <a:cs typeface="+mn-cs"/>
              </a:defRPr>
            </a:lvl8pPr>
            <a:lvl9pPr marL="1828800" algn="ctr" rtl="0" fontAlgn="base">
              <a:spcBef>
                <a:spcPct val="0"/>
              </a:spcBef>
              <a:spcAft>
                <a:spcPct val="0"/>
              </a:spcAft>
              <a:defRPr sz="4400">
                <a:solidFill>
                  <a:schemeClr val="dk1"/>
                </a:solidFill>
                <a:latin typeface="+mn-lt"/>
                <a:ea typeface="+mn-ea"/>
                <a:cs typeface="+mn-cs"/>
              </a:defRPr>
            </a:lvl9pPr>
          </a:lstStyle>
          <a:p>
            <a:pPr algn="l" eaLnBrk="1" hangingPunct="1">
              <a:spcBef>
                <a:spcPct val="50000"/>
              </a:spcBef>
              <a:defRPr/>
            </a:pPr>
            <a:r>
              <a:rPr lang="en-US" altLang="en-US" b="1" dirty="0" smtClean="0">
                <a:solidFill>
                  <a:srgbClr val="004361"/>
                </a:solidFill>
                <a:latin typeface="+mj-lt"/>
                <a:ea typeface="+mj-ea"/>
                <a:cs typeface="+mj-cs"/>
              </a:rPr>
              <a:t>Climate suitability of tree species</a:t>
            </a:r>
            <a:endParaRPr lang="en-US" altLang="en-US" b="1" dirty="0">
              <a:solidFill>
                <a:srgbClr val="004361"/>
              </a:solidFill>
              <a:latin typeface="+mj-lt"/>
              <a:ea typeface="+mj-ea"/>
              <a:cs typeface="+mj-cs"/>
            </a:endParaRPr>
          </a:p>
        </p:txBody>
      </p:sp>
    </p:spTree>
    <p:extLst>
      <p:ext uri="{BB962C8B-B14F-4D97-AF65-F5344CB8AC3E}">
        <p14:creationId xmlns:p14="http://schemas.microsoft.com/office/powerpoint/2010/main" val="49308702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35760" y="116632"/>
            <a:ext cx="6572026" cy="6572026"/>
          </a:xfrm>
          <a:prstGeom prst="rect">
            <a:avLst/>
          </a:prstGeom>
        </p:spPr>
      </p:pic>
      <p:sp>
        <p:nvSpPr>
          <p:cNvPr id="2" name="Title 1"/>
          <p:cNvSpPr>
            <a:spLocks noGrp="1"/>
          </p:cNvSpPr>
          <p:nvPr>
            <p:ph type="title"/>
          </p:nvPr>
        </p:nvSpPr>
        <p:spPr/>
        <p:txBody>
          <a:bodyPr/>
          <a:lstStyle/>
          <a:p>
            <a:endParaRPr lang="en-US"/>
          </a:p>
        </p:txBody>
      </p:sp>
      <p:sp>
        <p:nvSpPr>
          <p:cNvPr id="5" name="Content Placeholder 4"/>
          <p:cNvSpPr>
            <a:spLocks noGrp="1"/>
          </p:cNvSpPr>
          <p:nvPr>
            <p:ph idx="1"/>
          </p:nvPr>
        </p:nvSpPr>
        <p:spPr/>
        <p:txBody>
          <a:bodyPr/>
          <a:lstStyle/>
          <a:p>
            <a:endParaRPr lang="en-US" dirty="0"/>
          </a:p>
        </p:txBody>
      </p:sp>
      <p:pic>
        <p:nvPicPr>
          <p:cNvPr id="1026" name="Picture 9" descr="imag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304" y="77502"/>
            <a:ext cx="3803374" cy="6780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267786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7" name="Rectangle 4"/>
          <p:cNvSpPr>
            <a:spLocks noGrp="1" noChangeArrowheads="1"/>
          </p:cNvSpPr>
          <p:nvPr>
            <p:ph type="title"/>
          </p:nvPr>
        </p:nvSpPr>
        <p:spPr>
          <a:xfrm>
            <a:off x="436085" y="324853"/>
            <a:ext cx="11019691" cy="609600"/>
          </a:xfrm>
        </p:spPr>
        <p:txBody>
          <a:bodyPr>
            <a:noAutofit/>
          </a:bodyPr>
          <a:lstStyle/>
          <a:p>
            <a:pPr algn="ctr"/>
            <a:r>
              <a:rPr lang="en-CA" sz="4800" b="1" dirty="0" smtClean="0">
                <a:solidFill>
                  <a:schemeClr val="bg1"/>
                </a:solidFill>
              </a:rPr>
              <a:t>Climate change </a:t>
            </a:r>
            <a:endParaRPr lang="en-CA" sz="4800" b="1" dirty="0">
              <a:solidFill>
                <a:schemeClr val="bg1"/>
              </a:solidFill>
            </a:endParaRPr>
          </a:p>
        </p:txBody>
      </p:sp>
      <p:sp>
        <p:nvSpPr>
          <p:cNvPr id="2" name="TextBox 1"/>
          <p:cNvSpPr txBox="1"/>
          <p:nvPr/>
        </p:nvSpPr>
        <p:spPr>
          <a:xfrm>
            <a:off x="0" y="1577915"/>
            <a:ext cx="12415234" cy="3785652"/>
          </a:xfrm>
          <a:prstGeom prst="rect">
            <a:avLst/>
          </a:prstGeom>
          <a:noFill/>
        </p:spPr>
        <p:txBody>
          <a:bodyPr wrap="square" rtlCol="0">
            <a:spAutoFit/>
          </a:bodyPr>
          <a:lstStyle/>
          <a:p>
            <a:pPr algn="ctr"/>
            <a:r>
              <a:rPr lang="en-CA" sz="4000" i="1" dirty="0" smtClean="0">
                <a:solidFill>
                  <a:schemeClr val="bg1"/>
                </a:solidFill>
              </a:rPr>
              <a:t>is happening</a:t>
            </a:r>
            <a:r>
              <a:rPr lang="en-CA" sz="4000" dirty="0" smtClean="0">
                <a:solidFill>
                  <a:schemeClr val="bg1"/>
                </a:solidFill>
              </a:rPr>
              <a:t> </a:t>
            </a:r>
          </a:p>
          <a:p>
            <a:pPr algn="ctr"/>
            <a:endParaRPr lang="en-CA" sz="4000" i="1" dirty="0" smtClean="0">
              <a:solidFill>
                <a:schemeClr val="bg1"/>
              </a:solidFill>
            </a:endParaRPr>
          </a:p>
          <a:p>
            <a:pPr algn="ctr"/>
            <a:r>
              <a:rPr lang="en-CA" sz="4000" i="1" dirty="0" smtClean="0">
                <a:solidFill>
                  <a:schemeClr val="bg1"/>
                </a:solidFill>
              </a:rPr>
              <a:t>has </a:t>
            </a:r>
            <a:r>
              <a:rPr lang="en-CA" sz="4000" i="1" dirty="0">
                <a:solidFill>
                  <a:schemeClr val="bg1"/>
                </a:solidFill>
              </a:rPr>
              <a:t>likely increased wildfire risk and</a:t>
            </a:r>
            <a:br>
              <a:rPr lang="en-CA" sz="4000" i="1" dirty="0">
                <a:solidFill>
                  <a:schemeClr val="bg1"/>
                </a:solidFill>
              </a:rPr>
            </a:br>
            <a:r>
              <a:rPr lang="en-CA" sz="4000" i="1" dirty="0">
                <a:solidFill>
                  <a:schemeClr val="bg1"/>
                </a:solidFill>
              </a:rPr>
              <a:t>could mean more frequent and severe wildfires in future</a:t>
            </a:r>
          </a:p>
          <a:p>
            <a:pPr algn="ctr"/>
            <a:endParaRPr lang="en-CA" sz="4000" dirty="0" smtClean="0">
              <a:solidFill>
                <a:schemeClr val="bg1"/>
              </a:solidFill>
            </a:endParaRPr>
          </a:p>
          <a:p>
            <a:pPr algn="ctr"/>
            <a:r>
              <a:rPr lang="en-CA" sz="4000" i="1" dirty="0" smtClean="0">
                <a:solidFill>
                  <a:schemeClr val="bg1"/>
                </a:solidFill>
              </a:rPr>
              <a:t>will change climate suitability of tree species </a:t>
            </a:r>
            <a:endParaRPr lang="en-CA" sz="4000" dirty="0" smtClean="0">
              <a:solidFill>
                <a:schemeClr val="bg1"/>
              </a:solidFill>
            </a:endParaRPr>
          </a:p>
        </p:txBody>
      </p:sp>
    </p:spTree>
    <p:extLst>
      <p:ext uri="{BB962C8B-B14F-4D97-AF65-F5344CB8AC3E}">
        <p14:creationId xmlns:p14="http://schemas.microsoft.com/office/powerpoint/2010/main" val="1699987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3" cstate="print"/>
          <a:srcRect/>
          <a:stretch>
            <a:fillRect/>
          </a:stretch>
        </p:blipFill>
        <p:spPr bwMode="auto">
          <a:xfrm>
            <a:off x="7742238" y="1549400"/>
            <a:ext cx="3929063" cy="4927600"/>
          </a:xfrm>
          <a:prstGeom prst="rect">
            <a:avLst/>
          </a:prstGeom>
          <a:noFill/>
          <a:ln w="9525">
            <a:noFill/>
            <a:miter lim="800000"/>
            <a:headEnd/>
            <a:tailEnd/>
          </a:ln>
        </p:spPr>
      </p:pic>
      <p:sp>
        <p:nvSpPr>
          <p:cNvPr id="7172" name="Rectangle 2"/>
          <p:cNvSpPr>
            <a:spLocks noGrp="1" noChangeArrowheads="1"/>
          </p:cNvSpPr>
          <p:nvPr>
            <p:ph type="title"/>
          </p:nvPr>
        </p:nvSpPr>
        <p:spPr>
          <a:xfrm>
            <a:off x="901700" y="2971800"/>
            <a:ext cx="6553200" cy="1981200"/>
          </a:xfrm>
        </p:spPr>
        <p:txBody>
          <a:bodyPr rtlCol="0">
            <a:normAutofit fontScale="90000"/>
          </a:bodyPr>
          <a:lstStyle/>
          <a:p>
            <a:pPr>
              <a:spcBef>
                <a:spcPts val="0"/>
              </a:spcBef>
              <a:defRPr/>
            </a:pPr>
            <a:r>
              <a:rPr lang="en-US" sz="4900" dirty="0">
                <a:latin typeface="Frutiger LT Std 87 ExtraBlk Cn" panose="020B0906030504030204" pitchFamily="34" charset="0"/>
              </a:rPr>
              <a:t>Thank </a:t>
            </a:r>
            <a:r>
              <a:rPr lang="en-US" sz="4900" dirty="0" smtClean="0">
                <a:latin typeface="Frutiger LT Std 87 ExtraBlk Cn" panose="020B0906030504030204" pitchFamily="34" charset="0"/>
              </a:rPr>
              <a:t>you</a:t>
            </a:r>
            <a:br>
              <a:rPr lang="en-US" sz="4900" dirty="0" smtClean="0">
                <a:latin typeface="Frutiger LT Std 87 ExtraBlk Cn" panose="020B0906030504030204" pitchFamily="34" charset="0"/>
              </a:rPr>
            </a:br>
            <a:r>
              <a:rPr lang="en-US" sz="4900" dirty="0">
                <a:latin typeface="Frutiger LT Std 87 ExtraBlk Cn" panose="020B0906030504030204" pitchFamily="34" charset="0"/>
              </a:rPr>
              <a:t/>
            </a:r>
            <a:br>
              <a:rPr lang="en-US" sz="4900" dirty="0">
                <a:latin typeface="Frutiger LT Std 87 ExtraBlk Cn" panose="020B0906030504030204" pitchFamily="34" charset="0"/>
              </a:rPr>
            </a:br>
            <a:r>
              <a:rPr lang="en-US" sz="1800" dirty="0">
                <a:latin typeface="Avenir LT Std 55 Roman" panose="020B0503020203020204" pitchFamily="34" charset="0"/>
              </a:rPr>
              <a:t/>
            </a:r>
            <a:br>
              <a:rPr lang="en-US" sz="1800" dirty="0">
                <a:latin typeface="Avenir LT Std 55 Roman" panose="020B0503020203020204" pitchFamily="34" charset="0"/>
              </a:rPr>
            </a:br>
            <a:r>
              <a:rPr lang="en-US" sz="2400" dirty="0">
                <a:latin typeface="Avenir LT Std 55 Roman" panose="020B0503020203020204" pitchFamily="34" charset="0"/>
                <a:cs typeface="Tahoma" pitchFamily="34" charset="0"/>
              </a:rPr>
              <a:t>For more </a:t>
            </a:r>
            <a:r>
              <a:rPr lang="en-US" sz="2400" dirty="0" smtClean="0">
                <a:latin typeface="Avenir LT Std 55 Roman" panose="020B0503020203020204" pitchFamily="34" charset="0"/>
                <a:cs typeface="Tahoma" pitchFamily="34" charset="0"/>
              </a:rPr>
              <a:t>information:</a:t>
            </a:r>
            <a:br>
              <a:rPr lang="en-US" sz="2400" dirty="0" smtClean="0">
                <a:latin typeface="Avenir LT Std 55 Roman" panose="020B0503020203020204" pitchFamily="34" charset="0"/>
                <a:cs typeface="Tahoma" pitchFamily="34" charset="0"/>
              </a:rPr>
            </a:br>
            <a:r>
              <a:rPr lang="en-US" sz="2400" dirty="0">
                <a:latin typeface="Avenir LT Std 55 Roman" panose="020B0503020203020204" pitchFamily="34" charset="0"/>
                <a:cs typeface="Tahoma" pitchFamily="34" charset="0"/>
              </a:rPr>
              <a:t/>
            </a:r>
            <a:br>
              <a:rPr lang="en-US" sz="2400" dirty="0">
                <a:latin typeface="Avenir LT Std 55 Roman" panose="020B0503020203020204" pitchFamily="34" charset="0"/>
                <a:cs typeface="Tahoma" pitchFamily="34" charset="0"/>
              </a:rPr>
            </a:br>
            <a:r>
              <a:rPr lang="en-US" sz="2400" dirty="0">
                <a:latin typeface="Avenir LT Std 55 Roman" panose="020B0503020203020204" pitchFamily="34" charset="0"/>
                <a:cs typeface="Tahoma" pitchFamily="34" charset="0"/>
              </a:rPr>
              <a:t> </a:t>
            </a:r>
            <a:r>
              <a:rPr lang="en-US" sz="2400" b="1" dirty="0">
                <a:latin typeface="Avenir LT Std 55 Roman" panose="020B0503020203020204" pitchFamily="34" charset="0"/>
                <a:cs typeface="Tahoma" pitchFamily="34" charset="0"/>
                <a:hlinkClick r:id="rId4"/>
              </a:rPr>
              <a:t>www.PacificClimate.org</a:t>
            </a:r>
            <a:r>
              <a:rPr lang="en-US" sz="2400" b="1" dirty="0">
                <a:latin typeface="Avenir LT Std 55 Roman" panose="020B0503020203020204" pitchFamily="34" charset="0"/>
                <a:cs typeface="Tahoma" pitchFamily="34" charset="0"/>
              </a:rPr>
              <a:t/>
            </a:r>
            <a:br>
              <a:rPr lang="en-US" sz="2400" b="1" dirty="0">
                <a:latin typeface="Avenir LT Std 55 Roman" panose="020B0503020203020204" pitchFamily="34" charset="0"/>
                <a:cs typeface="Tahoma" pitchFamily="34" charset="0"/>
              </a:rPr>
            </a:br>
            <a:r>
              <a:rPr lang="en-US" sz="2400" b="1" dirty="0">
                <a:latin typeface="Avenir LT Std 55 Roman" panose="020B0503020203020204" pitchFamily="34" charset="0"/>
                <a:cs typeface="Tahoma" pitchFamily="34" charset="0"/>
              </a:rPr>
              <a:t/>
            </a:r>
            <a:br>
              <a:rPr lang="en-US" sz="2400" b="1" dirty="0">
                <a:latin typeface="Avenir LT Std 55 Roman" panose="020B0503020203020204" pitchFamily="34" charset="0"/>
                <a:cs typeface="Tahoma" pitchFamily="34" charset="0"/>
              </a:rPr>
            </a:br>
            <a:r>
              <a:rPr lang="en-US" sz="2400" dirty="0" smtClean="0">
                <a:latin typeface="Avenir LT Std 55 Roman" panose="020B0503020203020204" pitchFamily="34" charset="0"/>
                <a:cs typeface="Tahoma" pitchFamily="34" charset="0"/>
              </a:rPr>
              <a:t>and</a:t>
            </a:r>
            <a:r>
              <a:rPr lang="en-US" sz="2400" b="1" dirty="0" smtClean="0">
                <a:latin typeface="Avenir LT Std 55 Roman" panose="020B0503020203020204" pitchFamily="34" charset="0"/>
                <a:cs typeface="Tahoma" pitchFamily="34" charset="0"/>
              </a:rPr>
              <a:t/>
            </a:r>
            <a:br>
              <a:rPr lang="en-US" sz="2400" b="1" dirty="0" smtClean="0">
                <a:latin typeface="Avenir LT Std 55 Roman" panose="020B0503020203020204" pitchFamily="34" charset="0"/>
                <a:cs typeface="Tahoma" pitchFamily="34" charset="0"/>
              </a:rPr>
            </a:br>
            <a:r>
              <a:rPr lang="en-US" sz="2400" b="1" dirty="0">
                <a:latin typeface="Avenir LT Std 55 Roman" panose="020B0503020203020204" pitchFamily="34" charset="0"/>
                <a:cs typeface="Tahoma" pitchFamily="34" charset="0"/>
              </a:rPr>
              <a:t/>
            </a:r>
            <a:br>
              <a:rPr lang="en-US" sz="2400" b="1" dirty="0">
                <a:latin typeface="Avenir LT Std 55 Roman" panose="020B0503020203020204" pitchFamily="34" charset="0"/>
                <a:cs typeface="Tahoma" pitchFamily="34" charset="0"/>
              </a:rPr>
            </a:br>
            <a:r>
              <a:rPr lang="en-US" sz="2400" b="1" dirty="0">
                <a:latin typeface="Avenir LT Std 55 Roman" panose="020B0503020203020204" pitchFamily="34" charset="0"/>
                <a:cs typeface="Tahoma" pitchFamily="34" charset="0"/>
                <a:hlinkClick r:id="rId5"/>
              </a:rPr>
              <a:t>http://pics.uvic.ca/education/climate-insights-101#quicktabs-climate_insights_101=1</a:t>
            </a:r>
            <a:r>
              <a:rPr lang="en-US" sz="2400" b="1" dirty="0">
                <a:latin typeface="Avenir LT Std 55 Roman" panose="020B0503020203020204" pitchFamily="34" charset="0"/>
                <a:cs typeface="Tahoma" pitchFamily="34" charset="0"/>
              </a:rPr>
              <a:t> </a:t>
            </a:r>
            <a:r>
              <a:rPr lang="en-US" sz="2400" dirty="0">
                <a:latin typeface="Tahoma" pitchFamily="34" charset="0"/>
                <a:cs typeface="Tahoma" pitchFamily="34" charset="0"/>
              </a:rPr>
              <a:t> </a:t>
            </a:r>
          </a:p>
        </p:txBody>
      </p:sp>
      <p:pic>
        <p:nvPicPr>
          <p:cNvPr id="1029" name="Picture 3" descr="U Vic"/>
          <p:cNvPicPr>
            <a:picLocks noChangeAspect="1" noChangeArrowheads="1"/>
          </p:cNvPicPr>
          <p:nvPr/>
        </p:nvPicPr>
        <p:blipFill>
          <a:blip r:embed="rId6" cstate="print"/>
          <a:srcRect/>
          <a:stretch>
            <a:fillRect/>
          </a:stretch>
        </p:blipFill>
        <p:spPr bwMode="auto">
          <a:xfrm>
            <a:off x="9465857" y="274320"/>
            <a:ext cx="1719669" cy="762000"/>
          </a:xfrm>
          <a:prstGeom prst="rect">
            <a:avLst/>
          </a:prstGeom>
          <a:noFill/>
          <a:ln w="9525">
            <a:noFill/>
            <a:miter lim="800000"/>
            <a:headEnd/>
            <a:tailEnd/>
          </a:ln>
        </p:spPr>
      </p:pic>
      <p:sp>
        <p:nvSpPr>
          <p:cNvPr id="1032" name="Slide Number Placeholder 7"/>
          <p:cNvSpPr>
            <a:spLocks noGrp="1"/>
          </p:cNvSpPr>
          <p:nvPr>
            <p:ph type="sldNum" sz="quarter" idx="12"/>
          </p:nvPr>
        </p:nvSpPr>
        <p:spPr bwMode="auto">
          <a:noFill/>
          <a:ln>
            <a:miter lim="800000"/>
            <a:headEnd/>
            <a:tailEnd/>
          </a:ln>
        </p:spPr>
        <p:txBody>
          <a:bodyPr/>
          <a:lstStyle/>
          <a:p>
            <a:pPr fontAlgn="base">
              <a:spcBef>
                <a:spcPct val="0"/>
              </a:spcBef>
              <a:spcAft>
                <a:spcPct val="0"/>
              </a:spcAft>
            </a:pPr>
            <a:fld id="{11FBD1C8-728B-47DF-AF0A-2027F772D217}" type="slidenum">
              <a:rPr lang="en-US" smtClean="0"/>
              <a:pPr fontAlgn="base">
                <a:spcBef>
                  <a:spcPct val="0"/>
                </a:spcBef>
                <a:spcAft>
                  <a:spcPct val="0"/>
                </a:spcAft>
              </a:pPr>
              <a:t>32</a:t>
            </a:fld>
            <a:endParaRPr lang="en-US" smtClean="0"/>
          </a:p>
        </p:txBody>
      </p:sp>
      <p:pic>
        <p:nvPicPr>
          <p:cNvPr id="11" name="Picture 2" descr="Y:\Shared\Communications\Graphics\Logos\vertical.jpg"/>
          <p:cNvPicPr>
            <a:picLocks noChangeAspect="1" noChangeArrowheads="1"/>
          </p:cNvPicPr>
          <p:nvPr/>
        </p:nvPicPr>
        <p:blipFill>
          <a:blip r:embed="rId7" cstate="print"/>
          <a:srcRect/>
          <a:stretch>
            <a:fillRect/>
          </a:stretch>
        </p:blipFill>
        <p:spPr bwMode="auto">
          <a:xfrm>
            <a:off x="990600" y="381000"/>
            <a:ext cx="4803316" cy="548640"/>
          </a:xfrm>
          <a:prstGeom prst="rect">
            <a:avLst/>
          </a:prstGeom>
          <a:noFill/>
        </p:spPr>
      </p:pic>
      <p:sp>
        <p:nvSpPr>
          <p:cNvPr id="6" name="Title 1"/>
          <p:cNvSpPr txBox="1">
            <a:spLocks/>
          </p:cNvSpPr>
          <p:nvPr/>
        </p:nvSpPr>
        <p:spPr bwMode="auto">
          <a:xfrm>
            <a:off x="7785101" y="1600200"/>
            <a:ext cx="3400425"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fontAlgn="base">
              <a:spcBef>
                <a:spcPct val="0"/>
              </a:spcBef>
              <a:spcAft>
                <a:spcPct val="0"/>
              </a:spcAft>
              <a:defRPr/>
            </a:pPr>
            <a:r>
              <a:rPr lang="en-US" sz="4400" b="1" dirty="0">
                <a:solidFill>
                  <a:schemeClr val="bg1"/>
                </a:solidFill>
                <a:latin typeface="Avenir LT Std 55 Roman" panose="020B0503020203020204" pitchFamily="34" charset="0"/>
                <a:ea typeface="+mj-ea"/>
                <a:cs typeface="+mj-cs"/>
              </a:rPr>
              <a:t>Questions?</a:t>
            </a:r>
          </a:p>
        </p:txBody>
      </p:sp>
    </p:spTree>
    <p:extLst>
      <p:ext uri="{BB962C8B-B14F-4D97-AF65-F5344CB8AC3E}">
        <p14:creationId xmlns:p14="http://schemas.microsoft.com/office/powerpoint/2010/main" val="2801377306"/>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6278</TotalTime>
  <Words>947</Words>
  <Application>Microsoft Office PowerPoint</Application>
  <PresentationFormat>Widescreen</PresentationFormat>
  <Paragraphs>188</Paragraphs>
  <Slides>32</Slides>
  <Notes>24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Arial</vt:lpstr>
      <vt:lpstr>Arial Black</vt:lpstr>
      <vt:lpstr>Avenir LT Std 55 Roman</vt:lpstr>
      <vt:lpstr>Calibri</vt:lpstr>
      <vt:lpstr>Calibri Light</vt:lpstr>
      <vt:lpstr>Frutiger LT Std 87 ExtraBlk Cn</vt:lpstr>
      <vt:lpstr>Mangal</vt:lpstr>
      <vt:lpstr>Tahoma</vt:lpstr>
      <vt:lpstr>Office Theme</vt:lpstr>
      <vt:lpstr>Climate change and forests</vt:lpstr>
      <vt:lpstr>Climate change </vt:lpstr>
      <vt:lpstr>PowerPoint Presentation</vt:lpstr>
      <vt:lpstr>Climate: long term statistics of weather</vt:lpstr>
      <vt:lpstr>PowerPoint Presentation</vt:lpstr>
      <vt:lpstr>Climate: long term statistics of weather</vt:lpstr>
      <vt:lpstr>PowerPoint Presentation</vt:lpstr>
      <vt:lpstr>PowerPoint Presentation</vt:lpstr>
      <vt:lpstr>PowerPoint Presentation</vt:lpstr>
      <vt:lpstr>“Prediction is hard, especially about the future”</vt:lpstr>
      <vt:lpstr>PowerPoint Presentation</vt:lpstr>
      <vt:lpstr>PowerPoint Presentation</vt:lpstr>
      <vt:lpstr>Human contribution to climate change already responsible for much of the current risk of 2017 fire year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Fraser River at Hope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Climate change </vt:lpstr>
      <vt:lpstr>Thank you   For more information:   www.PacificClimate.org  and  http://pics.uvic.ca/education/climate-insights-101#quicktabs-climate_insights_101=1  </vt:lpstr>
    </vt:vector>
  </TitlesOfParts>
  <Company>University Of Victoria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Trevor Murdock</dc:creator>
  <cp:lastModifiedBy>Trevor Murdock</cp:lastModifiedBy>
  <cp:revision>170</cp:revision>
  <dcterms:created xsi:type="dcterms:W3CDTF">2018-07-25T20:57:18Z</dcterms:created>
  <dcterms:modified xsi:type="dcterms:W3CDTF">2019-06-08T03:26:05Z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